
<file path=[Content_Types].xml><?xml version="1.0" encoding="utf-8"?>
<Types xmlns="http://schemas.openxmlformats.org/package/2006/content-types">
  <Default Extension="xml" ContentType="application/vnd.openxmlformats-package.core-properties+xml"/>
  <Default Extension="jpeg" ContentType="image/jpeg"/>
  <Default Extension="jfif" ContentType="image/jpeg"/>
  <Default Extension="png" ContentType="image/png"/>
  <Default Extension="gif" ContentType="image/gif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17.xml" ContentType="application/vnd.openxmlformats-officedocument.presentationml.slide+xml"/>
  <Override PartName="/ppt/slides/slide30.xml" ContentType="application/vnd.openxmlformats-officedocument.presentationml.slide+xml"/>
  <Override PartName="/ppt/slides/slide3.xml" ContentType="application/vnd.openxmlformats-officedocument.presentationml.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29.xml" ContentType="application/vnd.openxmlformats-officedocument.presentationml.slide+xml"/>
  <Override PartName="/ppt/viewProps.xml" ContentType="application/vnd.openxmlformats-officedocument.presentationml.viewProps+xml"/>
  <Override PartName="/customXml/item2.xml" ContentType="application/xml"/>
  <Override PartName="/customXml/itemProps2.xml" ContentType="application/vnd.openxmlformats-officedocument.customXmlProperties+xml"/>
  <Override PartName="/ppt/slides/slide1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customXml/item1.xml" ContentType="application/xml"/>
  <Override PartName="/customXml/itemProps1.xml" ContentType="application/vnd.openxmlformats-officedocument.customXmlProperties+xml"/>
  <Override PartName="/ppt/slides/slide2.xml" ContentType="application/vnd.openxmlformats-officedocument.presentationml.slide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15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charts/chart1.xml" ContentType="application/vnd.openxmlformats-officedocument.drawingml.chart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customXml/item3.xml" ContentType="application/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Id3" /><Relationship Type="http://schemas.openxmlformats.org/package/2006/relationships/metadata/thumbnail" Target="/docProps/thumbnail.jpeg" Id="rId2" /><Relationship Type="http://schemas.openxmlformats.org/officeDocument/2006/relationships/officeDocument" Target="/ppt/presentation.xml" Id="rId1" /><Relationship Type="http://schemas.openxmlformats.org/officeDocument/2006/relationships/custom-properties" Target="/docProps/custom.xml" Id="rId5" /><Relationship Type="http://schemas.openxmlformats.org/officeDocument/2006/relationships/extended-properties" Target="/docProps/app.xml" Id="rId4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387" r:id="rId5"/>
    <p:sldId id="386" r:id="rId6"/>
    <p:sldId id="302" r:id="rId7"/>
    <p:sldId id="259" r:id="rId8"/>
    <p:sldId id="390" r:id="rId9"/>
    <p:sldId id="346" r:id="rId10"/>
    <p:sldId id="399" r:id="rId11"/>
    <p:sldId id="397" r:id="rId12"/>
    <p:sldId id="361" r:id="rId13"/>
    <p:sldId id="391" r:id="rId14"/>
    <p:sldId id="385" r:id="rId15"/>
    <p:sldId id="398" r:id="rId16"/>
    <p:sldId id="393" r:id="rId17"/>
    <p:sldId id="394" r:id="rId18"/>
    <p:sldId id="389" r:id="rId19"/>
    <p:sldId id="392" r:id="rId20"/>
    <p:sldId id="388" r:id="rId21"/>
    <p:sldId id="400" r:id="rId22"/>
    <p:sldId id="406" r:id="rId23"/>
    <p:sldId id="401" r:id="rId24"/>
    <p:sldId id="290" r:id="rId25"/>
    <p:sldId id="380" r:id="rId26"/>
    <p:sldId id="337" r:id="rId27"/>
    <p:sldId id="403" r:id="rId28"/>
    <p:sldId id="404" r:id="rId29"/>
    <p:sldId id="405" r:id="rId30"/>
    <p:sldId id="402" r:id="rId31"/>
    <p:sldId id="383" r:id="rId32"/>
    <p:sldId id="264" r:id="rId33"/>
    <p:sldId id="326" r:id="rId3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Pau Cloud52" initials="PC" lastIdx="3" clrIdx="0">
    <p:extLst>
      <p:ext uri="{19B8F6BF-5375-455C-9EA6-DF929625EA0E}">
        <p15:presenceInfo xmlns:p15="http://schemas.microsoft.com/office/powerpoint/2012/main" userId="6781cdd436b499f9" providerId="Windows Live"/>
      </p:ext>
    </p:extLst>
  </p:cmAuthor>
  <p:cmAuthor id="2" name="Pien de Ruig" initials="" lastIdx="1" clrIdx="1"/>
  <p:cmAuthor id="3" name="sasjakamil sasjakamil" initials="ss" lastIdx="1" clrIdx="2">
    <p:extLst>
      <p:ext uri="{19B8F6BF-5375-455C-9EA6-DF929625EA0E}">
        <p15:presenceInfo xmlns:p15="http://schemas.microsoft.com/office/powerpoint/2012/main" userId="a5228af8bd4895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4754"/>
    <a:srgbClr val="F564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80" autoAdjust="0"/>
    <p:restoredTop sz="67217"/>
  </p:normalViewPr>
  <p:slideViewPr>
    <p:cSldViewPr>
      <p:cViewPr varScale="1">
        <p:scale>
          <a:sx n="126" d="100"/>
          <a:sy n="126" d="100"/>
        </p:scale>
        <p:origin x="113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5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/ppt/slides/slide9.xml" Id="rId13" /><Relationship Type="http://schemas.openxmlformats.org/officeDocument/2006/relationships/slide" Target="/ppt/slides/slide14.xml" Id="rId18" /><Relationship Type="http://schemas.openxmlformats.org/officeDocument/2006/relationships/slide" Target="/ppt/slides/slide22.xml" Id="rId26" /><Relationship Type="http://schemas.openxmlformats.org/officeDocument/2006/relationships/theme" Target="/ppt/theme/theme1.xml" Id="rId39" /><Relationship Type="http://schemas.openxmlformats.org/officeDocument/2006/relationships/slide" Target="/ppt/slides/slide17.xml" Id="rId21" /><Relationship Type="http://schemas.openxmlformats.org/officeDocument/2006/relationships/slide" Target="/ppt/slides/slide30.xml" Id="rId34" /><Relationship Type="http://schemas.openxmlformats.org/officeDocument/2006/relationships/slide" Target="/ppt/slides/slide3.xml" Id="rId7" /><Relationship Type="http://schemas.openxmlformats.org/officeDocument/2006/relationships/slide" Target="/ppt/slides/slide8.xml" Id="rId12" /><Relationship Type="http://schemas.openxmlformats.org/officeDocument/2006/relationships/slide" Target="/ppt/slides/slide13.xml" Id="rId17" /><Relationship Type="http://schemas.openxmlformats.org/officeDocument/2006/relationships/slide" Target="/ppt/slides/slide21.xml" Id="rId25" /><Relationship Type="http://schemas.openxmlformats.org/officeDocument/2006/relationships/slide" Target="/ppt/slides/slide29.xml" Id="rId33" /><Relationship Type="http://schemas.openxmlformats.org/officeDocument/2006/relationships/viewProps" Target="/ppt/viewProps.xml" Id="rId38" /><Relationship Type="http://schemas.openxmlformats.org/officeDocument/2006/relationships/customXml" Target="/customXml/item2.xml" Id="rId2" /><Relationship Type="http://schemas.openxmlformats.org/officeDocument/2006/relationships/slide" Target="/ppt/slides/slide12.xml" Id="rId16" /><Relationship Type="http://schemas.openxmlformats.org/officeDocument/2006/relationships/slide" Target="/ppt/slides/slide16.xml" Id="rId20" /><Relationship Type="http://schemas.openxmlformats.org/officeDocument/2006/relationships/slide" Target="/ppt/slides/slide25.xml" Id="rId29" /><Relationship Type="http://schemas.openxmlformats.org/officeDocument/2006/relationships/customXml" Target="/customXml/item1.xml" Id="rId1" /><Relationship Type="http://schemas.openxmlformats.org/officeDocument/2006/relationships/slide" Target="/ppt/slides/slide2.xml" Id="rId6" /><Relationship Type="http://schemas.openxmlformats.org/officeDocument/2006/relationships/slide" Target="/ppt/slides/slide7.xml" Id="rId11" /><Relationship Type="http://schemas.openxmlformats.org/officeDocument/2006/relationships/slide" Target="/ppt/slides/slide20.xml" Id="rId24" /><Relationship Type="http://schemas.openxmlformats.org/officeDocument/2006/relationships/slide" Target="/ppt/slides/slide28.xml" Id="rId32" /><Relationship Type="http://schemas.openxmlformats.org/officeDocument/2006/relationships/presProps" Target="/ppt/presProps.xml" Id="rId37" /><Relationship Type="http://schemas.openxmlformats.org/officeDocument/2006/relationships/tableStyles" Target="/ppt/tableStyles.xml" Id="rId40" /><Relationship Type="http://schemas.openxmlformats.org/officeDocument/2006/relationships/slide" Target="/ppt/slides/slide1.xml" Id="rId5" /><Relationship Type="http://schemas.openxmlformats.org/officeDocument/2006/relationships/slide" Target="/ppt/slides/slide11.xml" Id="rId15" /><Relationship Type="http://schemas.openxmlformats.org/officeDocument/2006/relationships/slide" Target="/ppt/slides/slide19.xml" Id="rId23" /><Relationship Type="http://schemas.openxmlformats.org/officeDocument/2006/relationships/slide" Target="/ppt/slides/slide24.xml" Id="rId28" /><Relationship Type="http://schemas.openxmlformats.org/officeDocument/2006/relationships/commentAuthors" Target="/ppt/commentAuthors.xml" Id="rId36" /><Relationship Type="http://schemas.openxmlformats.org/officeDocument/2006/relationships/slide" Target="/ppt/slides/slide6.xml" Id="rId10" /><Relationship Type="http://schemas.openxmlformats.org/officeDocument/2006/relationships/slide" Target="/ppt/slides/slide15.xml" Id="rId19" /><Relationship Type="http://schemas.openxmlformats.org/officeDocument/2006/relationships/slide" Target="/ppt/slides/slide27.xml" Id="rId31" /><Relationship Type="http://schemas.openxmlformats.org/officeDocument/2006/relationships/slideMaster" Target="/ppt/slideMasters/slideMaster1.xml" Id="rId4" /><Relationship Type="http://schemas.openxmlformats.org/officeDocument/2006/relationships/slide" Target="/ppt/slides/slide5.xml" Id="rId9" /><Relationship Type="http://schemas.openxmlformats.org/officeDocument/2006/relationships/slide" Target="/ppt/slides/slide10.xml" Id="rId14" /><Relationship Type="http://schemas.openxmlformats.org/officeDocument/2006/relationships/slide" Target="/ppt/slides/slide18.xml" Id="rId22" /><Relationship Type="http://schemas.openxmlformats.org/officeDocument/2006/relationships/slide" Target="/ppt/slides/slide23.xml" Id="rId27" /><Relationship Type="http://schemas.openxmlformats.org/officeDocument/2006/relationships/slide" Target="/ppt/slides/slide26.xml" Id="rId30" /><Relationship Type="http://schemas.openxmlformats.org/officeDocument/2006/relationships/notesMaster" Target="/ppt/notesMasters/notesMaster1.xml" Id="rId35" /><Relationship Type="http://schemas.openxmlformats.org/officeDocument/2006/relationships/slide" Target="/ppt/slides/slide4.xml" Id="rId8" /><Relationship Type="http://schemas.openxmlformats.org/officeDocument/2006/relationships/customXml" Target="/customXml/item3.xml" Id="rId3" /></Relationships>
</file>

<file path=ppt/charts/_rels/chart1.xml.rels>&#65279;<?xml version="1.0" encoding="utf-8"?><Relationships xmlns="http://schemas.openxmlformats.org/package/2006/relationships"><Relationship Type="http://schemas.openxmlformats.org/officeDocument/2006/relationships/package" Target="/ppt/embeddings/Microsoft_Excel_Worksheet.xlsx" Id="rId1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654494275172397E-2"/>
          <c:y val="4.01614399984557E-2"/>
          <c:w val="0.83957345911471204"/>
          <c:h val="0.74321921211360797"/>
        </c:manualLayout>
      </c:layout>
      <c:pie3D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2D0-794F-8EA6-35FFA9AA10F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2D0-794F-8EA6-35FFA9AA10F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2D0-794F-8EA6-35FFA9AA10F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Blad1!$A$2:$A$4</c:f>
              <c:strCache>
                <c:ptCount val="3"/>
                <c:pt idx="0">
                  <c:v>Van Voedselbank Nederland</c:v>
                </c:pt>
                <c:pt idx="1">
                  <c:v>Uit Nijmegen, acties derden</c:v>
                </c:pt>
                <c:pt idx="2">
                  <c:v>Bijkopen met donaties</c:v>
                </c:pt>
              </c:strCache>
            </c:strRef>
          </c:cat>
          <c:val>
            <c:numRef>
              <c:f>Blad1!$B$2:$B$4</c:f>
              <c:numCache>
                <c:formatCode>General</c:formatCode>
                <c:ptCount val="3"/>
                <c:pt idx="0">
                  <c:v>33</c:v>
                </c:pt>
                <c:pt idx="1">
                  <c:v>33</c:v>
                </c:pt>
                <c:pt idx="2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2D0-794F-8EA6-35FFA9AA10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528205713416299E-2"/>
          <c:y val="0.82646073460622804"/>
          <c:w val="0.95889205878250805"/>
          <c:h val="5.97122080610607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B31D44-F918-4762-9B4D-F6CDD159BD1D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0CCC839-0559-4BF0-BB04-658C8AAEC452}">
      <dgm:prSet custT="1"/>
      <dgm:spPr/>
      <dgm:t>
        <a:bodyPr/>
        <a:lstStyle/>
        <a:p>
          <a:r>
            <a:rPr lang="en-US" sz="3000" b="1" dirty="0" err="1"/>
            <a:t>Waarom</a:t>
          </a:r>
          <a:r>
            <a:rPr lang="en-US" sz="3000" b="1" dirty="0"/>
            <a:t> de </a:t>
          </a:r>
          <a:r>
            <a:rPr lang="en-US" sz="3000" b="1" dirty="0" err="1"/>
            <a:t>Voedselbank</a:t>
          </a:r>
          <a:r>
            <a:rPr lang="en-US" sz="3000" b="1" dirty="0"/>
            <a:t>?</a:t>
          </a:r>
          <a:endParaRPr lang="en-US" sz="3000" dirty="0"/>
        </a:p>
      </dgm:t>
    </dgm:pt>
    <dgm:pt modelId="{18AC7EFF-6A50-4B17-92C8-CFE6E746F8CD}" type="parTrans" cxnId="{DF8F01BB-3163-4BE9-B83D-7AE36CB174E1}">
      <dgm:prSet/>
      <dgm:spPr/>
      <dgm:t>
        <a:bodyPr/>
        <a:lstStyle/>
        <a:p>
          <a:endParaRPr lang="en-US"/>
        </a:p>
      </dgm:t>
    </dgm:pt>
    <dgm:pt modelId="{54E53C31-DCD9-402B-879A-900EB9F8C4EC}" type="sibTrans" cxnId="{DF8F01BB-3163-4BE9-B83D-7AE36CB174E1}">
      <dgm:prSet/>
      <dgm:spPr/>
      <dgm:t>
        <a:bodyPr/>
        <a:lstStyle/>
        <a:p>
          <a:endParaRPr lang="en-US"/>
        </a:p>
      </dgm:t>
    </dgm:pt>
    <dgm:pt modelId="{A427C0AD-4CAC-4AFB-9A11-5D08F7E5F628}">
      <dgm:prSet custT="1"/>
      <dgm:spPr/>
      <dgm:t>
        <a:bodyPr/>
        <a:lstStyle/>
        <a:p>
          <a:r>
            <a:rPr lang="en-US" sz="3000" b="1" dirty="0" err="1"/>
            <a:t>Wanneer</a:t>
          </a:r>
          <a:r>
            <a:rPr lang="en-US" sz="3000" b="1" dirty="0"/>
            <a:t>, hoe </a:t>
          </a:r>
          <a:r>
            <a:rPr lang="en-US" sz="3000" b="1" dirty="0" err="1"/>
            <a:t>en</a:t>
          </a:r>
          <a:r>
            <a:rPr lang="en-US" sz="3000" b="1" dirty="0"/>
            <a:t> </a:t>
          </a:r>
          <a:r>
            <a:rPr lang="en-US" sz="3000" b="1" dirty="0" err="1"/>
            <a:t>aan</a:t>
          </a:r>
          <a:r>
            <a:rPr lang="en-US" sz="3000" b="1" dirty="0"/>
            <a:t> </a:t>
          </a:r>
          <a:r>
            <a:rPr lang="en-US" sz="3000" b="1" dirty="0" err="1"/>
            <a:t>wie</a:t>
          </a:r>
          <a:r>
            <a:rPr lang="en-US" sz="3000" b="1" dirty="0"/>
            <a:t> </a:t>
          </a:r>
          <a:r>
            <a:rPr lang="en-US" sz="3000" b="1" dirty="0" err="1"/>
            <a:t>geven</a:t>
          </a:r>
          <a:r>
            <a:rPr lang="en-US" sz="3000" b="1" dirty="0"/>
            <a:t> we </a:t>
          </a:r>
          <a:r>
            <a:rPr lang="en-US" sz="3000" b="1" dirty="0" err="1"/>
            <a:t>voedsel</a:t>
          </a:r>
          <a:r>
            <a:rPr lang="en-US" sz="3000" b="1" dirty="0"/>
            <a:t>?</a:t>
          </a:r>
          <a:endParaRPr lang="en-US" sz="3000" dirty="0"/>
        </a:p>
      </dgm:t>
    </dgm:pt>
    <dgm:pt modelId="{84840370-F9B5-4717-BCC2-99A30001003A}" type="parTrans" cxnId="{913878E3-8D79-4727-BBFF-8E7E1C3C0CB4}">
      <dgm:prSet/>
      <dgm:spPr/>
      <dgm:t>
        <a:bodyPr/>
        <a:lstStyle/>
        <a:p>
          <a:endParaRPr lang="en-US"/>
        </a:p>
      </dgm:t>
    </dgm:pt>
    <dgm:pt modelId="{58A16CC5-0F52-4808-AA5B-C19BDD1CFF83}" type="sibTrans" cxnId="{913878E3-8D79-4727-BBFF-8E7E1C3C0CB4}">
      <dgm:prSet/>
      <dgm:spPr/>
      <dgm:t>
        <a:bodyPr/>
        <a:lstStyle/>
        <a:p>
          <a:endParaRPr lang="en-US"/>
        </a:p>
      </dgm:t>
    </dgm:pt>
    <dgm:pt modelId="{51B06F20-95AC-4208-833D-EC5A61487A80}" type="pres">
      <dgm:prSet presAssocID="{08B31D44-F918-4762-9B4D-F6CDD159BD1D}" presName="vert0" presStyleCnt="0">
        <dgm:presLayoutVars>
          <dgm:dir/>
          <dgm:animOne val="branch"/>
          <dgm:animLvl val="lvl"/>
        </dgm:presLayoutVars>
      </dgm:prSet>
      <dgm:spPr/>
    </dgm:pt>
    <dgm:pt modelId="{8CF8BC1E-4D35-40D2-B76D-6AC22B0765D1}" type="pres">
      <dgm:prSet presAssocID="{80CCC839-0559-4BF0-BB04-658C8AAEC452}" presName="thickLine" presStyleLbl="alignNode1" presStyleIdx="0" presStyleCnt="2"/>
      <dgm:spPr/>
    </dgm:pt>
    <dgm:pt modelId="{891A2533-DB2A-40C8-959F-3F32E94E2BFC}" type="pres">
      <dgm:prSet presAssocID="{80CCC839-0559-4BF0-BB04-658C8AAEC452}" presName="horz1" presStyleCnt="0"/>
      <dgm:spPr/>
    </dgm:pt>
    <dgm:pt modelId="{48A2CA9B-D076-4667-B42B-4D314AF1600A}" type="pres">
      <dgm:prSet presAssocID="{80CCC839-0559-4BF0-BB04-658C8AAEC452}" presName="tx1" presStyleLbl="revTx" presStyleIdx="0" presStyleCnt="2"/>
      <dgm:spPr/>
    </dgm:pt>
    <dgm:pt modelId="{657AAAB3-B79B-4AFF-BE67-406DCFE3EED6}" type="pres">
      <dgm:prSet presAssocID="{80CCC839-0559-4BF0-BB04-658C8AAEC452}" presName="vert1" presStyleCnt="0"/>
      <dgm:spPr/>
    </dgm:pt>
    <dgm:pt modelId="{E0D37FA0-6E53-43E0-A3C5-40F8BFFA29A0}" type="pres">
      <dgm:prSet presAssocID="{A427C0AD-4CAC-4AFB-9A11-5D08F7E5F628}" presName="thickLine" presStyleLbl="alignNode1" presStyleIdx="1" presStyleCnt="2"/>
      <dgm:spPr/>
    </dgm:pt>
    <dgm:pt modelId="{4F30CFBD-1D03-4FBC-A8BA-18968DF8B723}" type="pres">
      <dgm:prSet presAssocID="{A427C0AD-4CAC-4AFB-9A11-5D08F7E5F628}" presName="horz1" presStyleCnt="0"/>
      <dgm:spPr/>
    </dgm:pt>
    <dgm:pt modelId="{80A37653-237C-42EC-AF72-A5DAF2585C28}" type="pres">
      <dgm:prSet presAssocID="{A427C0AD-4CAC-4AFB-9A11-5D08F7E5F628}" presName="tx1" presStyleLbl="revTx" presStyleIdx="1" presStyleCnt="2"/>
      <dgm:spPr/>
    </dgm:pt>
    <dgm:pt modelId="{C2A5EBB0-CB8F-4085-B4FE-84EDF3384CD4}" type="pres">
      <dgm:prSet presAssocID="{A427C0AD-4CAC-4AFB-9A11-5D08F7E5F628}" presName="vert1" presStyleCnt="0"/>
      <dgm:spPr/>
    </dgm:pt>
  </dgm:ptLst>
  <dgm:cxnLst>
    <dgm:cxn modelId="{32CE2008-DC6D-4954-9A49-13710CE0EEBC}" type="presOf" srcId="{08B31D44-F918-4762-9B4D-F6CDD159BD1D}" destId="{51B06F20-95AC-4208-833D-EC5A61487A80}" srcOrd="0" destOrd="0" presId="urn:microsoft.com/office/officeart/2008/layout/LinedList"/>
    <dgm:cxn modelId="{70E65822-A340-46C2-816C-42E688C7BF89}" type="presOf" srcId="{80CCC839-0559-4BF0-BB04-658C8AAEC452}" destId="{48A2CA9B-D076-4667-B42B-4D314AF1600A}" srcOrd="0" destOrd="0" presId="urn:microsoft.com/office/officeart/2008/layout/LinedList"/>
    <dgm:cxn modelId="{BD8FA34B-F3DC-4B9B-AA63-FEE1BC2DCF30}" type="presOf" srcId="{A427C0AD-4CAC-4AFB-9A11-5D08F7E5F628}" destId="{80A37653-237C-42EC-AF72-A5DAF2585C28}" srcOrd="0" destOrd="0" presId="urn:microsoft.com/office/officeart/2008/layout/LinedList"/>
    <dgm:cxn modelId="{DF8F01BB-3163-4BE9-B83D-7AE36CB174E1}" srcId="{08B31D44-F918-4762-9B4D-F6CDD159BD1D}" destId="{80CCC839-0559-4BF0-BB04-658C8AAEC452}" srcOrd="0" destOrd="0" parTransId="{18AC7EFF-6A50-4B17-92C8-CFE6E746F8CD}" sibTransId="{54E53C31-DCD9-402B-879A-900EB9F8C4EC}"/>
    <dgm:cxn modelId="{913878E3-8D79-4727-BBFF-8E7E1C3C0CB4}" srcId="{08B31D44-F918-4762-9B4D-F6CDD159BD1D}" destId="{A427C0AD-4CAC-4AFB-9A11-5D08F7E5F628}" srcOrd="1" destOrd="0" parTransId="{84840370-F9B5-4717-BCC2-99A30001003A}" sibTransId="{58A16CC5-0F52-4808-AA5B-C19BDD1CFF83}"/>
    <dgm:cxn modelId="{49F691F2-806A-42E8-8883-AB1C197C3D8D}" type="presParOf" srcId="{51B06F20-95AC-4208-833D-EC5A61487A80}" destId="{8CF8BC1E-4D35-40D2-B76D-6AC22B0765D1}" srcOrd="0" destOrd="0" presId="urn:microsoft.com/office/officeart/2008/layout/LinedList"/>
    <dgm:cxn modelId="{8412A932-DA11-45FA-93BB-EEB09E71993C}" type="presParOf" srcId="{51B06F20-95AC-4208-833D-EC5A61487A80}" destId="{891A2533-DB2A-40C8-959F-3F32E94E2BFC}" srcOrd="1" destOrd="0" presId="urn:microsoft.com/office/officeart/2008/layout/LinedList"/>
    <dgm:cxn modelId="{10A02942-EE92-415E-8C0D-FDF7357DD31C}" type="presParOf" srcId="{891A2533-DB2A-40C8-959F-3F32E94E2BFC}" destId="{48A2CA9B-D076-4667-B42B-4D314AF1600A}" srcOrd="0" destOrd="0" presId="urn:microsoft.com/office/officeart/2008/layout/LinedList"/>
    <dgm:cxn modelId="{46DC0825-9911-495E-8857-71DA632703CE}" type="presParOf" srcId="{891A2533-DB2A-40C8-959F-3F32E94E2BFC}" destId="{657AAAB3-B79B-4AFF-BE67-406DCFE3EED6}" srcOrd="1" destOrd="0" presId="urn:microsoft.com/office/officeart/2008/layout/LinedList"/>
    <dgm:cxn modelId="{8E04C642-77FD-4854-9257-A0A4581D1366}" type="presParOf" srcId="{51B06F20-95AC-4208-833D-EC5A61487A80}" destId="{E0D37FA0-6E53-43E0-A3C5-40F8BFFA29A0}" srcOrd="2" destOrd="0" presId="urn:microsoft.com/office/officeart/2008/layout/LinedList"/>
    <dgm:cxn modelId="{0FDDE6D2-B793-4BEB-85E2-6EBBB1EBEFD7}" type="presParOf" srcId="{51B06F20-95AC-4208-833D-EC5A61487A80}" destId="{4F30CFBD-1D03-4FBC-A8BA-18968DF8B723}" srcOrd="3" destOrd="0" presId="urn:microsoft.com/office/officeart/2008/layout/LinedList"/>
    <dgm:cxn modelId="{7E5FE5A0-514C-41D8-A228-3433529386D8}" type="presParOf" srcId="{4F30CFBD-1D03-4FBC-A8BA-18968DF8B723}" destId="{80A37653-237C-42EC-AF72-A5DAF2585C28}" srcOrd="0" destOrd="0" presId="urn:microsoft.com/office/officeart/2008/layout/LinedList"/>
    <dgm:cxn modelId="{087FFF43-AF0F-4F38-B77A-F9543427EF26}" type="presParOf" srcId="{4F30CFBD-1D03-4FBC-A8BA-18968DF8B723}" destId="{C2A5EBB0-CB8F-4085-B4FE-84EDF3384CD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F8BC1E-4D35-40D2-B76D-6AC22B0765D1}">
      <dsp:nvSpPr>
        <dsp:cNvPr id="0" name=""/>
        <dsp:cNvSpPr/>
      </dsp:nvSpPr>
      <dsp:spPr>
        <a:xfrm>
          <a:off x="0" y="0"/>
          <a:ext cx="2866641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A2CA9B-D076-4667-B42B-4D314AF1600A}">
      <dsp:nvSpPr>
        <dsp:cNvPr id="0" name=""/>
        <dsp:cNvSpPr/>
      </dsp:nvSpPr>
      <dsp:spPr>
        <a:xfrm>
          <a:off x="0" y="0"/>
          <a:ext cx="2866641" cy="1871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 err="1"/>
            <a:t>Waarom</a:t>
          </a:r>
          <a:r>
            <a:rPr lang="en-US" sz="3000" b="1" kern="1200" dirty="0"/>
            <a:t> de </a:t>
          </a:r>
          <a:r>
            <a:rPr lang="en-US" sz="3000" b="1" kern="1200" dirty="0" err="1"/>
            <a:t>Voedselbank</a:t>
          </a:r>
          <a:r>
            <a:rPr lang="en-US" sz="3000" b="1" kern="1200" dirty="0"/>
            <a:t>?</a:t>
          </a:r>
          <a:endParaRPr lang="en-US" sz="3000" kern="1200" dirty="0"/>
        </a:p>
      </dsp:txBody>
      <dsp:txXfrm>
        <a:off x="0" y="0"/>
        <a:ext cx="2866641" cy="1871381"/>
      </dsp:txXfrm>
    </dsp:sp>
    <dsp:sp modelId="{E0D37FA0-6E53-43E0-A3C5-40F8BFFA29A0}">
      <dsp:nvSpPr>
        <dsp:cNvPr id="0" name=""/>
        <dsp:cNvSpPr/>
      </dsp:nvSpPr>
      <dsp:spPr>
        <a:xfrm>
          <a:off x="0" y="1871381"/>
          <a:ext cx="2866641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A37653-237C-42EC-AF72-A5DAF2585C28}">
      <dsp:nvSpPr>
        <dsp:cNvPr id="0" name=""/>
        <dsp:cNvSpPr/>
      </dsp:nvSpPr>
      <dsp:spPr>
        <a:xfrm>
          <a:off x="0" y="1871381"/>
          <a:ext cx="2866641" cy="1871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 err="1"/>
            <a:t>Wanneer</a:t>
          </a:r>
          <a:r>
            <a:rPr lang="en-US" sz="3000" b="1" kern="1200" dirty="0"/>
            <a:t>, hoe </a:t>
          </a:r>
          <a:r>
            <a:rPr lang="en-US" sz="3000" b="1" kern="1200" dirty="0" err="1"/>
            <a:t>en</a:t>
          </a:r>
          <a:r>
            <a:rPr lang="en-US" sz="3000" b="1" kern="1200" dirty="0"/>
            <a:t> </a:t>
          </a:r>
          <a:r>
            <a:rPr lang="en-US" sz="3000" b="1" kern="1200" dirty="0" err="1"/>
            <a:t>aan</a:t>
          </a:r>
          <a:r>
            <a:rPr lang="en-US" sz="3000" b="1" kern="1200" dirty="0"/>
            <a:t> </a:t>
          </a:r>
          <a:r>
            <a:rPr lang="en-US" sz="3000" b="1" kern="1200" dirty="0" err="1"/>
            <a:t>wie</a:t>
          </a:r>
          <a:r>
            <a:rPr lang="en-US" sz="3000" b="1" kern="1200" dirty="0"/>
            <a:t> </a:t>
          </a:r>
          <a:r>
            <a:rPr lang="en-US" sz="3000" b="1" kern="1200" dirty="0" err="1"/>
            <a:t>geven</a:t>
          </a:r>
          <a:r>
            <a:rPr lang="en-US" sz="3000" b="1" kern="1200" dirty="0"/>
            <a:t> we </a:t>
          </a:r>
          <a:r>
            <a:rPr lang="en-US" sz="3000" b="1" kern="1200" dirty="0" err="1"/>
            <a:t>voedsel</a:t>
          </a:r>
          <a:r>
            <a:rPr lang="en-US" sz="3000" b="1" kern="1200" dirty="0"/>
            <a:t>?</a:t>
          </a:r>
          <a:endParaRPr lang="en-US" sz="3000" kern="1200" dirty="0"/>
        </a:p>
      </dsp:txBody>
      <dsp:txXfrm>
        <a:off x="0" y="1871381"/>
        <a:ext cx="2866641" cy="1871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theme/theme2.xml" Id="rId1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918BB-7223-8549-B80B-63BFC8DDBE60}" type="datetimeFigureOut">
              <a:rPr lang="nl-NL" smtClean="0"/>
              <a:pPr/>
              <a:t>11-10-2024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786DD-061F-3A46-A093-D8AF373C7A4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9733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3.xml" Id="rId2" /><Relationship Type="http://schemas.openxmlformats.org/officeDocument/2006/relationships/notesMaster" Target="/ppt/notesMasters/notesMaster1.xml" Id="rId1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6.xml" Id="rId2" /><Relationship Type="http://schemas.openxmlformats.org/officeDocument/2006/relationships/notesMaster" Target="/ppt/notesMasters/notesMaster1.xml" Id="rId1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12.xml" Id="rId2" /><Relationship Type="http://schemas.openxmlformats.org/officeDocument/2006/relationships/notesMaster" Target="/ppt/notesMasters/notesMaster1.xml" Id="rId1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21.xml" Id="rId2" /><Relationship Type="http://schemas.openxmlformats.org/officeDocument/2006/relationships/notesMaster" Target="/ppt/notesMasters/notesMaster1.xml" Id="rId1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Visie</a:t>
            </a:r>
          </a:p>
          <a:p>
            <a:endParaRPr lang="nl-NL" dirty="0"/>
          </a:p>
          <a:p>
            <a:pPr>
              <a:buClr>
                <a:srgbClr val="EF7102"/>
              </a:buClr>
              <a:buFont typeface="Arial" charset="0"/>
              <a:buChar char="•"/>
            </a:pPr>
            <a:r>
              <a:rPr lang="nl-NL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Het bieden van directe voedselhulp aan de armste mensen </a:t>
            </a:r>
            <a:br>
              <a:rPr lang="nl-NL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nl-NL" sz="12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EF7102"/>
              </a:buClr>
              <a:buFont typeface="Arial" charset="0"/>
              <a:buChar char="•"/>
            </a:pPr>
            <a:r>
              <a:rPr lang="nl-NL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Het voorkomen van vernietiging van goed voedsel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69FB5-CF58-524A-BFCF-1F9A907890BE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3297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Niemand wordt betaald. Ook bestuursleden niet.  </a:t>
            </a:r>
          </a:p>
          <a:p>
            <a:r>
              <a:rPr lang="nl-NL" dirty="0"/>
              <a:t>Het</a:t>
            </a:r>
            <a:r>
              <a:rPr lang="nl-NL" baseline="0" dirty="0"/>
              <a:t> aantal voedselbanken neemt nog altijd toe, maar minimaal. Veelal zijn het grote uitgiftepunten die verzelfstandigd worden.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Voedselbanken zijn in meer dan 96% van alle gemeenten vertegenwoordigd. Er kan maar 1 voedselbank in een gemeente aanwezig zijn. Door gemeentelijke herindelingen schommelt het getal (365) in de tijd. </a:t>
            </a:r>
            <a:r>
              <a:rPr lang="nl-NL" dirty="0"/>
              <a:t>Er zit altijd een voedselbank in de buurt</a:t>
            </a:r>
          </a:p>
          <a:p>
            <a:endParaRPr lang="nl-NL" baseline="0" dirty="0"/>
          </a:p>
          <a:p>
            <a:r>
              <a:rPr lang="nl-NL" baseline="0" dirty="0"/>
              <a:t>In 2018 zal het aantal regionale distributie centra worden uitgebreid tot 11.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69FB5-CF58-524A-BFCF-1F9A907890BE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Niemand wordt betaald. Ook bestuursleden niet.  </a:t>
            </a:r>
          </a:p>
          <a:p>
            <a:r>
              <a:rPr lang="nl-NL" dirty="0"/>
              <a:t>Het</a:t>
            </a:r>
            <a:r>
              <a:rPr lang="nl-NL" baseline="0" dirty="0"/>
              <a:t> aantal voedselbanken neemt nog altijd toe, maar minimaal. Veelal zijn het grote uitgiftepunten die verzelfstandigd worden.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Voedselbanken zijn in meer dan 96% van alle gemeenten vertegenwoordigd. Er kan maar 1 voedselbank in een gemeente aanwezig zijn. Door gemeentelijke herindelingen schommelt het getal (365) in de tijd. </a:t>
            </a:r>
            <a:r>
              <a:rPr lang="nl-NL" dirty="0"/>
              <a:t>Er zit altijd een voedselbank in de buurt</a:t>
            </a:r>
          </a:p>
          <a:p>
            <a:endParaRPr lang="nl-NL" baseline="0" dirty="0"/>
          </a:p>
          <a:p>
            <a:r>
              <a:rPr lang="nl-NL" baseline="0" dirty="0"/>
              <a:t>In 2018 zal het aantal regionale distributie centra worden uitgebreid tot 11.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69FB5-CF58-524A-BFCF-1F9A907890BE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69FB5-CF58-524A-BFCF-1F9A907890BE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3007385"/>
      </p:ext>
    </p:extLst>
  </p:cSld>
  <p:clrMapOvr>
    <a:masterClrMapping/>
  </p:clrMapOvr>
</p:note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1052736"/>
            <a:ext cx="7886700" cy="63795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178F-A233-46E4-97E4-7EA4F2728314}" type="datetimeFigureOut">
              <a:rPr lang="nl-NL" smtClean="0"/>
              <a:pPr/>
              <a:t>11-10-2024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9BED-D341-436B-9527-E541A55BEBD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2198123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image" Target="/ppt/media/image1.png" Id="rId13" /><Relationship Type="http://schemas.openxmlformats.org/officeDocument/2006/relationships/theme" Target="/ppt/theme/theme1.xml" Id="rId12" /><Relationship Type="http://schemas.openxmlformats.org/officeDocument/2006/relationships/slideLayout" Target="/ppt/slideLayouts/slideLayout2.xml" Id="rId2" /></Relationships>
</file>

<file path=ppt/slideMasters/slideMaster1.xml><?xml version="1.0" encoding="utf-8"?>
<p:sldMaster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980728"/>
            <a:ext cx="7886700" cy="709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C178F-A233-46E4-97E4-7EA4F2728314}" type="datetimeFigureOut">
              <a:rPr lang="nl-NL" smtClean="0"/>
              <a:pPr/>
              <a:t>11-10-2024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19BED-D341-436B-9527-E541A55BEBD1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41D50EC-6F6A-A445-A6FD-764F8E45879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9418"/>
            <a:ext cx="3206513" cy="6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6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image" Target="/ppt/media/image2.jpeg" Id="rId2" /><Relationship Type="http://schemas.openxmlformats.org/officeDocument/2006/relationships/slideLayout" Target="/ppt/slideLayouts/slideLayout2.xml" Id="rId1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image" Target="/ppt/media/image12.jpeg" Id="rId3" /><Relationship Type="http://schemas.openxmlformats.org/officeDocument/2006/relationships/image" Target="/ppt/media/image11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3.jpeg" Id="rId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image" Target="/ppt/media/image14.png" Id="rId2" /><Relationship Type="http://schemas.openxmlformats.org/officeDocument/2006/relationships/slideLayout" Target="/ppt/slideLayouts/slideLayout2.xml" Id="rId1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image" Target="/ppt/media/image15.jpeg" Id="rId3" /><Relationship Type="http://schemas.openxmlformats.org/officeDocument/2006/relationships/notesSlide" Target="/ppt/notesSlides/notesSlide3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7.jpeg" Id="rId5" /><Relationship Type="http://schemas.openxmlformats.org/officeDocument/2006/relationships/image" Target="/ppt/media/image16.jpeg" Id="rId4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image" Target="/ppt/media/image18.png" Id="rId2" /><Relationship Type="http://schemas.openxmlformats.org/officeDocument/2006/relationships/slideLayout" Target="/ppt/slideLayouts/slideLayout2.xml" Id="rId1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image" Target="/ppt/media/image19.png" Id="rId2" /><Relationship Type="http://schemas.openxmlformats.org/officeDocument/2006/relationships/slideLayout" Target="/ppt/slideLayouts/slideLayout2.xml" Id="rId1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image" Target="/ppt/media/image20.jfif" Id="rId2" /><Relationship Type="http://schemas.openxmlformats.org/officeDocument/2006/relationships/slideLayout" Target="/ppt/slideLayouts/slideLayout2.xml" Id="rId1" /><Relationship Type="http://schemas.openxmlformats.org/officeDocument/2006/relationships/hyperlink" Target="https://vimeo.com/687128939/37bbbf1bb2" TargetMode="External" Id="rId3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image" Target="/ppt/media/image21.png" Id="rId2" /><Relationship Type="http://schemas.openxmlformats.org/officeDocument/2006/relationships/slideLayout" Target="/ppt/slideLayouts/slideLayout2.xml" Id="rId1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image" Target="/ppt/media/image23.jpeg" Id="rId3" /><Relationship Type="http://schemas.openxmlformats.org/officeDocument/2006/relationships/image" Target="/ppt/media/image22.jpeg" Id="rId2" /><Relationship Type="http://schemas.openxmlformats.org/officeDocument/2006/relationships/slideLayout" Target="/ppt/slideLayouts/slideLayout2.xml" Id="rId1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image" Target="/ppt/media/image25.png" Id="rId3" /><Relationship Type="http://schemas.openxmlformats.org/officeDocument/2006/relationships/image" Target="/ppt/media/image24.png" Id="rId2" /><Relationship Type="http://schemas.openxmlformats.org/officeDocument/2006/relationships/slideLayout" Target="/ppt/slideLayouts/slideLayout2.xml" Id="rId1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diagramData" Target="/ppt/diagrams/data1.xml" Id="rId3" /><Relationship Type="http://schemas.microsoft.com/office/2007/relationships/diagramDrawing" Target="/ppt/diagrams/drawing1.xml" Id="rId7" /><Relationship Type="http://schemas.openxmlformats.org/officeDocument/2006/relationships/image" Target="/ppt/media/image3.jpeg" Id="rId2" /><Relationship Type="http://schemas.openxmlformats.org/officeDocument/2006/relationships/slideLayout" Target="/ppt/slideLayouts/slideLayout2.xml" Id="rId1" /><Relationship Type="http://schemas.openxmlformats.org/officeDocument/2006/relationships/diagramColors" Target="/ppt/diagrams/colors1.xml" Id="rId6" /><Relationship Type="http://schemas.openxmlformats.org/officeDocument/2006/relationships/diagramQuickStyle" Target="/ppt/diagrams/quickStyle1.xml" Id="rId5" /><Relationship Type="http://schemas.openxmlformats.org/officeDocument/2006/relationships/diagramLayout" Target="/ppt/diagrams/layout1.xml" Id="rId4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image" Target="/ppt/media/image26.jpeg" Id="rId2" /><Relationship Type="http://schemas.openxmlformats.org/officeDocument/2006/relationships/slideLayout" Target="/ppt/slideLayouts/slideLayout2.xml" Id="rId1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image" Target="/ppt/media/image27.png" Id="rId3" /><Relationship Type="http://schemas.openxmlformats.org/officeDocument/2006/relationships/notesSlide" Target="/ppt/notesSlides/notesSlide4.xml" Id="rId2" /><Relationship Type="http://schemas.openxmlformats.org/officeDocument/2006/relationships/slideLayout" Target="/ppt/slideLayouts/slideLayout2.xml" Id="rId1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image" Target="/ppt/media/image28.jpeg" Id="rId2" /><Relationship Type="http://schemas.openxmlformats.org/officeDocument/2006/relationships/slideLayout" Target="/ppt/slideLayouts/slideLayout2.xml" Id="rId1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chart" Target="/ppt/charts/chart1.xml" Id="rId2" /><Relationship Type="http://schemas.openxmlformats.org/officeDocument/2006/relationships/slideLayout" Target="/ppt/slideLayouts/slideLayout2.xml" Id="rId1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image" Target="/ppt/media/image30.jpeg" Id="rId3" /><Relationship Type="http://schemas.openxmlformats.org/officeDocument/2006/relationships/image" Target="/ppt/media/image29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31.jpeg" Id="rId4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image" Target="/ppt/media/image33.jpeg" Id="rId3" /><Relationship Type="http://schemas.openxmlformats.org/officeDocument/2006/relationships/image" Target="/ppt/media/image32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34.jpeg" Id="rId4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image" Target="/ppt/media/image36.jpeg" Id="rId3" /><Relationship Type="http://schemas.openxmlformats.org/officeDocument/2006/relationships/image" Target="/ppt/media/image35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38.jpeg" Id="rId5" /><Relationship Type="http://schemas.openxmlformats.org/officeDocument/2006/relationships/image" Target="/ppt/media/image37.jpeg" Id="rId4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image" Target="/ppt/media/image39.jpeg" Id="rId2" /><Relationship Type="http://schemas.openxmlformats.org/officeDocument/2006/relationships/slideLayout" Target="/ppt/slideLayouts/slideLayout2.xml" Id="rId1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image" Target="/ppt/media/image40.jpeg" Id="rId2" /><Relationship Type="http://schemas.openxmlformats.org/officeDocument/2006/relationships/slideLayout" Target="/ppt/slideLayouts/slideLayout2.xml" Id="rId1" /><Relationship Type="http://schemas.openxmlformats.org/officeDocument/2006/relationships/hyperlink" Target="https://www.voedselbanknijmegen.nl/vrijwilligers/vacatures/" TargetMode="External" Id="rId3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image" Target="/ppt/media/image41.png" Id="rId2" /><Relationship Type="http://schemas.openxmlformats.org/officeDocument/2006/relationships/slideLayout" Target="/ppt/slideLayouts/slideLayout2.xml" Id="rId1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image" Target="/ppt/media/image4.jpeg" Id="rId3" /><Relationship Type="http://schemas.openxmlformats.org/officeDocument/2006/relationships/notesSlide" Target="/ppt/notesSlides/notesSlide1.xml" Id="rId2" /><Relationship Type="http://schemas.openxmlformats.org/officeDocument/2006/relationships/slideLayout" Target="/ppt/slideLayouts/slideLayout2.xml" Id="rId1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image" Target="/ppt/media/image42.jfif" Id="rId2" /><Relationship Type="http://schemas.openxmlformats.org/officeDocument/2006/relationships/slideLayout" Target="/ppt/slideLayouts/slideLayout2.xml" Id="rId1" /><Relationship Type="http://schemas.openxmlformats.org/officeDocument/2006/relationships/hyperlink" Target="https://www.facebook.com/voedselbanknijmegen" TargetMode="External" Id="rId8" /><Relationship Type="http://schemas.openxmlformats.org/officeDocument/2006/relationships/hyperlink" Target="https://www.youtube.com/watch?v=LHhetkcm8LI" TargetMode="External" Id="rId3" /><Relationship Type="http://schemas.openxmlformats.org/officeDocument/2006/relationships/hyperlink" Target="https://www.voedselbanknijmegen.nl/" TargetMode="External" Id="rId7" /><Relationship Type="http://schemas.openxmlformats.org/officeDocument/2006/relationships/hyperlink" Target="https://www.youtube.com/watch?v=Y7oVC5grVGM" TargetMode="External" Id="rId6" /><Relationship Type="http://schemas.openxmlformats.org/officeDocument/2006/relationships/hyperlink" Target="https://youtu.be/7xf479Xu_FE" TargetMode="External" Id="rId5" /><Relationship Type="http://schemas.openxmlformats.org/officeDocument/2006/relationships/hyperlink" Target="https://www.voedselbanknijmegen.nl/over-ons/organisatie/" TargetMode="External" Id="rId4" /><Relationship Type="http://schemas.openxmlformats.org/officeDocument/2006/relationships/hyperlink" Target="https://www.instagram.com/voedselbanknijmegen/" TargetMode="External" Id="rId9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image" Target="/ppt/media/image5.jpeg" Id="rId2" /><Relationship Type="http://schemas.openxmlformats.org/officeDocument/2006/relationships/slideLayout" Target="/ppt/slideLayouts/slideLayout2.xml" Id="rId1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image" Target="/ppt/media/image6.gif" Id="rId2" /><Relationship Type="http://schemas.openxmlformats.org/officeDocument/2006/relationships/slideLayout" Target="/ppt/slideLayouts/slideLayout2.xml" Id="rId1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image" Target="/ppt/media/image7.png" Id="rId3" /><Relationship Type="http://schemas.openxmlformats.org/officeDocument/2006/relationships/notesSlide" Target="/ppt/notesSlides/notesSlide2.xml" Id="rId2" /><Relationship Type="http://schemas.openxmlformats.org/officeDocument/2006/relationships/slideLayout" Target="/ppt/slideLayouts/slideLayout2.xml" Id="rId1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image" Target="/ppt/media/image8.jpeg" Id="rId2" /><Relationship Type="http://schemas.openxmlformats.org/officeDocument/2006/relationships/slideLayout" Target="/ppt/slideLayouts/slideLayout2.xml" Id="rId1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image" Target="/ppt/media/image9.jpeg" Id="rId2" /><Relationship Type="http://schemas.openxmlformats.org/officeDocument/2006/relationships/slideLayout" Target="/ppt/slideLayouts/slideLayout2.xml" Id="rId1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image" Target="/ppt/media/image10.jfif" Id="rId2" /><Relationship Type="http://schemas.openxmlformats.org/officeDocument/2006/relationships/slideLayout" Target="/ppt/slideLayouts/slideLayout2.xml" Id="rId1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C7AABE-55E4-412B-901A-2E0DD944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52737"/>
            <a:ext cx="7886700" cy="72008"/>
          </a:xfrm>
        </p:spPr>
        <p:txBody>
          <a:bodyPr>
            <a:normAutofit fontScale="90000"/>
          </a:bodyPr>
          <a:lstStyle/>
          <a:p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96FF75A-83D8-498D-AD9B-8D8AF6838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49144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26824" y="1204508"/>
            <a:ext cx="3850317" cy="4903967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CACAC8-5CEF-D0E9-0C6C-7589CF56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74" y="2218655"/>
            <a:ext cx="3257766" cy="16061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3000" b="1" dirty="0" err="1">
                <a:latin typeface="+mn-lt"/>
              </a:rPr>
              <a:t>Geen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pakket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zonder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traject</a:t>
            </a:r>
            <a:r>
              <a:rPr lang="en-US" sz="3000" b="1" dirty="0">
                <a:latin typeface="+mn-lt"/>
              </a:rPr>
              <a:t>:</a:t>
            </a:r>
            <a:br>
              <a:rPr lang="en-US" sz="3000" b="1" dirty="0">
                <a:latin typeface="+mn-lt"/>
              </a:rPr>
            </a:br>
            <a:br>
              <a:rPr lang="en-US" sz="3000" b="1" dirty="0">
                <a:latin typeface="+mn-lt"/>
              </a:rPr>
            </a:br>
            <a:r>
              <a:rPr lang="en-US" sz="3000" b="1" dirty="0" err="1">
                <a:latin typeface="+mn-lt"/>
              </a:rPr>
              <a:t>Inkomenstoetsing</a:t>
            </a:r>
            <a:r>
              <a:rPr lang="en-US" sz="3000" b="1" dirty="0">
                <a:latin typeface="+mn-lt"/>
              </a:rPr>
              <a:t> door </a:t>
            </a:r>
            <a:r>
              <a:rPr lang="en-US" sz="3000" b="1" dirty="0" err="1">
                <a:latin typeface="+mn-lt"/>
              </a:rPr>
              <a:t>verwijzers</a:t>
            </a:r>
            <a:endParaRPr lang="en-US" sz="3000" b="1" dirty="0">
              <a:latin typeface="+mn-lt"/>
            </a:endParaRPr>
          </a:p>
        </p:txBody>
      </p:sp>
      <p:pic>
        <p:nvPicPr>
          <p:cNvPr id="4" name="Picture 6" descr="Schuldhulpverlening | Plangroep">
            <a:extLst>
              <a:ext uri="{FF2B5EF4-FFF2-40B4-BE49-F238E27FC236}">
                <a16:creationId xmlns:a16="http://schemas.microsoft.com/office/drawing/2014/main" id="{334C17C8-63A0-3BA3-D51D-A1BCEA47E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8732" y="470409"/>
            <a:ext cx="3278367" cy="140969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ogo VluchtelingenWerk Nederland">
            <a:extLst>
              <a:ext uri="{FF2B5EF4-FFF2-40B4-BE49-F238E27FC236}">
                <a16:creationId xmlns:a16="http://schemas.microsoft.com/office/drawing/2014/main" id="{4DF6541E-6526-0DDF-17A3-16078F215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1826" y="2520317"/>
            <a:ext cx="2722645" cy="18173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Untitled">
            <a:extLst>
              <a:ext uri="{FF2B5EF4-FFF2-40B4-BE49-F238E27FC236}">
                <a16:creationId xmlns:a16="http://schemas.microsoft.com/office/drawing/2014/main" id="{40B830BD-35AF-2ABD-DAA3-74B3B3E87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3713" y="4977893"/>
            <a:ext cx="3278367" cy="7294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130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72088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1FBFB10-0C84-4856-9D79-696E33E0D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643467"/>
            <a:ext cx="3465438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</a:p>
        </p:txBody>
      </p:sp>
      <p:pic>
        <p:nvPicPr>
          <p:cNvPr id="9" name="Tijdelijke aanduiding voor inhoud 8" descr="Afbeelding met tekst&#10;&#10;Automatisch gegenereerde beschrijving">
            <a:extLst>
              <a:ext uri="{FF2B5EF4-FFF2-40B4-BE49-F238E27FC236}">
                <a16:creationId xmlns:a16="http://schemas.microsoft.com/office/drawing/2014/main" id="{CE1C14CC-E546-412A-9E1F-D59005F6E9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" r="5360" b="2856"/>
          <a:stretch/>
        </p:blipFill>
        <p:spPr>
          <a:xfrm>
            <a:off x="2334813" y="720410"/>
            <a:ext cx="4472088" cy="5417179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83949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ersoon, kleding, Lokale gerechten, Natuurlijke voeding&#10;&#10;Automatisch gegenereerde beschrijving">
            <a:extLst>
              <a:ext uri="{FF2B5EF4-FFF2-40B4-BE49-F238E27FC236}">
                <a16:creationId xmlns:a16="http://schemas.microsoft.com/office/drawing/2014/main" id="{59DE8C52-1690-62F9-A986-453D688ABE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229" r="18084"/>
          <a:stretch/>
        </p:blipFill>
        <p:spPr>
          <a:xfrm>
            <a:off x="-4" y="10"/>
            <a:ext cx="5732059" cy="6857990"/>
          </a:xfrm>
          <a:prstGeom prst="rect">
            <a:avLst/>
          </a:prstGeom>
        </p:spPr>
      </p:pic>
      <p:pic>
        <p:nvPicPr>
          <p:cNvPr id="2" name="Afbeelding 1" descr="Afbeelding met buitenshuis, hemel, schoeisel, kleding&#10;&#10;Automatisch gegenereerde beschrijving">
            <a:extLst>
              <a:ext uri="{FF2B5EF4-FFF2-40B4-BE49-F238E27FC236}">
                <a16:creationId xmlns:a16="http://schemas.microsoft.com/office/drawing/2014/main" id="{8B6947ED-F809-E603-F4FA-998C17D772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45" r="19270" b="-1"/>
          <a:stretch/>
        </p:blipFill>
        <p:spPr>
          <a:xfrm>
            <a:off x="5857090" y="1"/>
            <a:ext cx="3286910" cy="334564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37866" y="4066710"/>
            <a:ext cx="4575332" cy="2004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b="1" dirty="0"/>
              <a:t>In Nijmegen-</a:t>
            </a:r>
            <a:r>
              <a:rPr lang="en-US" sz="2400" b="1" err="1"/>
              <a:t>Overbetuwe</a:t>
            </a:r>
            <a:r>
              <a:rPr lang="en-US" sz="2400" b="1" dirty="0"/>
              <a:t> c.a. 280 </a:t>
            </a:r>
            <a:r>
              <a:rPr lang="en-US" sz="2400" b="1" err="1"/>
              <a:t>vrijwilligers</a:t>
            </a:r>
            <a:endParaRPr lang="en-US" sz="2400" b="1"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b="1" dirty="0"/>
              <a:t>650 </a:t>
            </a:r>
            <a:r>
              <a:rPr lang="en-US" sz="2400" b="1" dirty="0" err="1"/>
              <a:t>gezinnen</a:t>
            </a:r>
            <a:r>
              <a:rPr lang="en-US" sz="2400" b="1" dirty="0"/>
              <a:t> </a:t>
            </a:r>
            <a:r>
              <a:rPr lang="en-US" sz="2400" b="1" dirty="0" err="1"/>
              <a:t>ondersteunen</a:t>
            </a:r>
            <a:r>
              <a:rPr lang="en-US" sz="2400" b="1" dirty="0"/>
              <a:t> op </a:t>
            </a:r>
            <a:r>
              <a:rPr lang="en-US" sz="2400" b="1" dirty="0" err="1"/>
              <a:t>wekelijkse</a:t>
            </a:r>
            <a:r>
              <a:rPr lang="en-US" sz="2400" b="1" dirty="0"/>
              <a:t> basis</a:t>
            </a:r>
            <a:endParaRPr lang="en-US" sz="2400" b="1" dirty="0">
              <a:ea typeface="Calibri"/>
              <a:cs typeface="Calibri"/>
            </a:endParaRPr>
          </a:p>
        </p:txBody>
      </p:sp>
      <p:pic>
        <p:nvPicPr>
          <p:cNvPr id="4" name="Afbeelding 3" descr="Afbeelding met buitenshuis, Landvoertuig, hemel, wiel&#10;&#10;Automatisch gegenereerde beschrijving">
            <a:extLst>
              <a:ext uri="{FF2B5EF4-FFF2-40B4-BE49-F238E27FC236}">
                <a16:creationId xmlns:a16="http://schemas.microsoft.com/office/drawing/2014/main" id="{A1500A44-8119-2D6B-3F63-72C3929830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657" r="10413" b="-1"/>
          <a:stretch/>
        </p:blipFill>
        <p:spPr>
          <a:xfrm>
            <a:off x="5857096" y="3512354"/>
            <a:ext cx="3286909" cy="334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61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9F6090-E094-AC00-0E1D-6B09CB726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6D34DC77-858E-7A06-A8B5-26FD57C5D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166" y="1052736"/>
            <a:ext cx="7064084" cy="4610671"/>
          </a:xfrm>
        </p:spPr>
      </p:pic>
    </p:spTree>
    <p:extLst>
      <p:ext uri="{BB962C8B-B14F-4D97-AF65-F5344CB8AC3E}">
        <p14:creationId xmlns:p14="http://schemas.microsoft.com/office/powerpoint/2010/main" val="4065817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1196D5-A561-AF65-5F26-3F7266C7C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AFA2E4F-6B1E-409E-03B2-05A43CB44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475" y="1052736"/>
            <a:ext cx="7039538" cy="4624958"/>
          </a:xfrm>
        </p:spPr>
      </p:pic>
    </p:spTree>
    <p:extLst>
      <p:ext uri="{BB962C8B-B14F-4D97-AF65-F5344CB8AC3E}">
        <p14:creationId xmlns:p14="http://schemas.microsoft.com/office/powerpoint/2010/main" val="527772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tekst, persoon, binnen&#10;&#10;Automatisch gegenereerde beschrijving">
            <a:extLst>
              <a:ext uri="{FF2B5EF4-FFF2-40B4-BE49-F238E27FC236}">
                <a16:creationId xmlns:a16="http://schemas.microsoft.com/office/drawing/2014/main" id="{384B1342-9B3D-DA1E-1470-28A9E7831A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5" t="9091" r="5148"/>
          <a:stretch/>
        </p:blipFill>
        <p:spPr>
          <a:xfrm>
            <a:off x="21" y="10"/>
            <a:ext cx="9143979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7" y="-10136"/>
            <a:ext cx="4592270" cy="9144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151C26-DC62-41A7-B555-D58A05065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14" y="3091928"/>
            <a:ext cx="680892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700" b="1" dirty="0"/>
              <a:t>Korte </a:t>
            </a:r>
            <a:r>
              <a:rPr lang="en-US" sz="5700" b="1" dirty="0" err="1"/>
              <a:t>impressie</a:t>
            </a:r>
            <a:r>
              <a:rPr lang="en-US" sz="5700" b="1" dirty="0"/>
              <a:t> van het </a:t>
            </a:r>
            <a:r>
              <a:rPr lang="en-US" sz="5700" b="1" dirty="0" err="1"/>
              <a:t>werk</a:t>
            </a:r>
            <a:endParaRPr lang="en-US" sz="5700" b="1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0E44D3-9C01-4D60-80AF-91AECDFA2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414" y="5624945"/>
            <a:ext cx="680892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2400">
                <a:hlinkClick r:id="rId3"/>
              </a:rPr>
              <a:t>Voedselbank Nijmegen - V2.mp4 (vimeo.com)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71227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ED08A1D-4632-47AB-8832-C17BA0086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8681AC8-2AE5-4969-037E-0203273769DF}"/>
              </a:ext>
            </a:extLst>
          </p:cNvPr>
          <p:cNvSpPr txBox="1"/>
          <p:nvPr/>
        </p:nvSpPr>
        <p:spPr>
          <a:xfrm>
            <a:off x="1037697" y="938225"/>
            <a:ext cx="3070245" cy="6205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dirty="0" err="1">
                <a:solidFill>
                  <a:schemeClr val="tx1"/>
                </a:solidFill>
                <a:ea typeface="+mj-ea"/>
                <a:cs typeface="+mj-cs"/>
              </a:rPr>
              <a:t>Waar</a:t>
            </a:r>
            <a:r>
              <a:rPr lang="en-US" sz="3000" b="1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tx1"/>
                </a:solidFill>
                <a:ea typeface="+mj-ea"/>
                <a:cs typeface="+mj-cs"/>
              </a:rPr>
              <a:t>werken</a:t>
            </a:r>
            <a:r>
              <a:rPr lang="en-US" sz="3000" b="1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tx1"/>
                </a:solidFill>
                <a:ea typeface="+mj-ea"/>
                <a:cs typeface="+mj-cs"/>
              </a:rPr>
              <a:t>wij</a:t>
            </a:r>
            <a:r>
              <a:rPr lang="en-US" sz="3000" b="1" kern="1200" dirty="0">
                <a:solidFill>
                  <a:schemeClr val="tx1"/>
                </a:solidFill>
                <a:ea typeface="+mj-ea"/>
                <a:cs typeface="+mj-cs"/>
              </a:rPr>
              <a:t>?</a:t>
            </a:r>
            <a:endParaRPr lang="en-US" sz="3000" kern="1200" dirty="0">
              <a:solidFill>
                <a:schemeClr val="tx1"/>
              </a:solidFill>
              <a:ea typeface="+mj-ea"/>
              <a:cs typeface="+mj-cs"/>
            </a:endParaRPr>
          </a:p>
        </p:txBody>
      </p:sp>
      <p:grpSp>
        <p:nvGrpSpPr>
          <p:cNvPr id="23" name="Group 16">
            <a:extLst>
              <a:ext uri="{FF2B5EF4-FFF2-40B4-BE49-F238E27FC236}">
                <a16:creationId xmlns:a16="http://schemas.microsoft.com/office/drawing/2014/main" id="{0075437B-93A1-4A73-812B-C5030CC2F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6858000"/>
            <a:chOff x="0" y="0"/>
            <a:chExt cx="885825" cy="6858000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BB8505BE-2298-4E13-A7FB-2D05006D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6751C2C2-B295-4CDA-9112-A35D684DC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737C277E-B7A4-69D4-5035-91053CF4A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206" y="1772816"/>
            <a:ext cx="3489226" cy="38448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/>
            <a:r>
              <a:rPr lang="en-US" sz="1800" b="1" dirty="0" err="1">
                <a:solidFill>
                  <a:schemeClr val="tx1">
                    <a:alpha val="60000"/>
                  </a:schemeClr>
                </a:solidFill>
              </a:rPr>
              <a:t>Loods</a:t>
            </a:r>
            <a:r>
              <a:rPr lang="en-US" sz="1800" b="1" dirty="0">
                <a:solidFill>
                  <a:schemeClr val="tx1">
                    <a:alpha val="60000"/>
                  </a:schemeClr>
                </a:solidFill>
              </a:rPr>
              <a:t>: </a:t>
            </a:r>
          </a:p>
          <a:p>
            <a:pPr marL="0" indent="0" defTabSz="914400">
              <a:buNone/>
            </a:pPr>
            <a:r>
              <a:rPr lang="en-US" sz="1800" b="1" dirty="0" err="1">
                <a:solidFill>
                  <a:schemeClr val="tx1">
                    <a:alpha val="60000"/>
                  </a:schemeClr>
                </a:solidFill>
              </a:rPr>
              <a:t>Winkelsteegseweg</a:t>
            </a:r>
            <a:r>
              <a:rPr lang="en-US" sz="1800" b="1" dirty="0">
                <a:solidFill>
                  <a:schemeClr val="tx1">
                    <a:alpha val="60000"/>
                  </a:schemeClr>
                </a:solidFill>
              </a:rPr>
              <a:t> 144b</a:t>
            </a:r>
          </a:p>
          <a:p>
            <a:pPr marL="0" indent="0" defTabSz="914400">
              <a:buNone/>
            </a:pPr>
            <a:endParaRPr lang="en-US" sz="1800" dirty="0">
              <a:solidFill>
                <a:schemeClr val="tx1">
                  <a:alpha val="60000"/>
                </a:schemeClr>
              </a:solidFill>
            </a:endParaRPr>
          </a:p>
          <a:p>
            <a:pPr indent="-228600" defTabSz="914400"/>
            <a:r>
              <a:rPr lang="en-US" sz="1800" b="1" dirty="0">
                <a:solidFill>
                  <a:schemeClr val="tx1">
                    <a:alpha val="60000"/>
                  </a:schemeClr>
                </a:solidFill>
              </a:rPr>
              <a:t>Nu 9 </a:t>
            </a:r>
            <a:r>
              <a:rPr lang="en-US" sz="1800" b="1" dirty="0" err="1">
                <a:solidFill>
                  <a:schemeClr val="tx1">
                    <a:alpha val="60000"/>
                  </a:schemeClr>
                </a:solidFill>
              </a:rPr>
              <a:t>uitgiftepunten</a:t>
            </a:r>
            <a:r>
              <a:rPr lang="en-US" sz="1800" b="1" dirty="0">
                <a:solidFill>
                  <a:schemeClr val="tx1">
                    <a:alpha val="60000"/>
                  </a:schemeClr>
                </a:solidFill>
              </a:rPr>
              <a:t> </a:t>
            </a:r>
          </a:p>
          <a:p>
            <a:pPr lvl="1" indent="-228600" defTabSz="914400"/>
            <a:r>
              <a:rPr lang="en-US" b="1" dirty="0">
                <a:solidFill>
                  <a:schemeClr val="tx1">
                    <a:alpha val="60000"/>
                  </a:schemeClr>
                </a:solidFill>
              </a:rPr>
              <a:t>7: Nijmegen </a:t>
            </a:r>
          </a:p>
          <a:p>
            <a:pPr lvl="1" indent="-228600" defTabSz="914400"/>
            <a:r>
              <a:rPr lang="en-US" b="1" dirty="0">
                <a:solidFill>
                  <a:schemeClr val="tx1">
                    <a:alpha val="60000"/>
                  </a:schemeClr>
                </a:solidFill>
              </a:rPr>
              <a:t>2:  </a:t>
            </a:r>
            <a:r>
              <a:rPr lang="en-US" b="1" dirty="0" err="1">
                <a:solidFill>
                  <a:schemeClr val="tx1">
                    <a:alpha val="60000"/>
                  </a:schemeClr>
                </a:solidFill>
              </a:rPr>
              <a:t>Elst</a:t>
            </a:r>
            <a:r>
              <a:rPr lang="en-US" b="1" dirty="0">
                <a:solidFill>
                  <a:schemeClr val="tx1">
                    <a:alpha val="60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alpha val="60000"/>
                  </a:schemeClr>
                </a:solidFill>
              </a:rPr>
              <a:t>Zetten</a:t>
            </a:r>
            <a:endParaRPr lang="en-US" b="1" dirty="0">
              <a:solidFill>
                <a:schemeClr val="tx1">
                  <a:alpha val="60000"/>
                </a:schemeClr>
              </a:solidFill>
            </a:endParaRPr>
          </a:p>
          <a:p>
            <a:pPr lvl="1" indent="-228600" defTabSz="914400"/>
            <a:endParaRPr lang="en-US" b="1" dirty="0">
              <a:solidFill>
                <a:schemeClr val="tx1">
                  <a:alpha val="60000"/>
                </a:schemeClr>
              </a:solidFill>
            </a:endParaRPr>
          </a:p>
          <a:p>
            <a:pPr marL="228600" indent="-285750" defTabSz="914400"/>
            <a:r>
              <a:rPr lang="en-US" sz="1800" b="1" dirty="0" err="1">
                <a:solidFill>
                  <a:schemeClr val="tx1">
                    <a:alpha val="60000"/>
                  </a:schemeClr>
                </a:solidFill>
              </a:rPr>
              <a:t>Vanaf</a:t>
            </a:r>
            <a:r>
              <a:rPr lang="en-US" sz="1800" b="1" dirty="0">
                <a:solidFill>
                  <a:schemeClr val="tx1">
                    <a:alpha val="60000"/>
                  </a:schemeClr>
                </a:solidFill>
              </a:rPr>
              <a:t> November 2024:</a:t>
            </a:r>
          </a:p>
          <a:p>
            <a:pPr lvl="1" indent="-228600" defTabSz="914400"/>
            <a:r>
              <a:rPr lang="en-US" b="1" dirty="0">
                <a:solidFill>
                  <a:schemeClr val="tx1">
                    <a:alpha val="60000"/>
                  </a:schemeClr>
                </a:solidFill>
              </a:rPr>
              <a:t>1  </a:t>
            </a:r>
            <a:r>
              <a:rPr lang="en-US" b="1" dirty="0" err="1">
                <a:solidFill>
                  <a:schemeClr val="tx1">
                    <a:alpha val="60000"/>
                  </a:schemeClr>
                </a:solidFill>
              </a:rPr>
              <a:t>winkel</a:t>
            </a:r>
            <a:r>
              <a:rPr lang="en-US" b="1" dirty="0">
                <a:solidFill>
                  <a:schemeClr val="tx1">
                    <a:alpha val="60000"/>
                  </a:schemeClr>
                </a:solidFill>
              </a:rPr>
              <a:t> in Nijmegen </a:t>
            </a:r>
            <a:r>
              <a:rPr lang="en-US" b="1" dirty="0" err="1">
                <a:solidFill>
                  <a:schemeClr val="tx1">
                    <a:alpha val="60000"/>
                  </a:schemeClr>
                </a:solidFill>
              </a:rPr>
              <a:t>Dukenburg</a:t>
            </a:r>
            <a:endParaRPr lang="en-US" b="1" dirty="0">
              <a:solidFill>
                <a:schemeClr val="tx1">
                  <a:alpha val="60000"/>
                </a:schemeClr>
              </a:solidFill>
            </a:endParaRPr>
          </a:p>
          <a:p>
            <a:pPr lvl="1" indent="-228600" defTabSz="914400"/>
            <a:r>
              <a:rPr lang="en-US" b="1" dirty="0">
                <a:solidFill>
                  <a:schemeClr val="tx1">
                    <a:alpha val="60000"/>
                  </a:schemeClr>
                </a:solidFill>
              </a:rPr>
              <a:t>3 </a:t>
            </a:r>
            <a:r>
              <a:rPr lang="en-US" b="1" dirty="0" err="1">
                <a:solidFill>
                  <a:schemeClr val="tx1">
                    <a:alpha val="60000"/>
                  </a:schemeClr>
                </a:solidFill>
              </a:rPr>
              <a:t>uitgiftepunten</a:t>
            </a:r>
            <a:r>
              <a:rPr lang="en-US" b="1" dirty="0">
                <a:solidFill>
                  <a:schemeClr val="tx1">
                    <a:alpha val="60000"/>
                  </a:schemeClr>
                </a:solidFill>
              </a:rPr>
              <a:t> Nijmegen</a:t>
            </a:r>
          </a:p>
          <a:p>
            <a:pPr lvl="1" indent="-228600" defTabSz="914400"/>
            <a:r>
              <a:rPr lang="en-US" b="1" dirty="0">
                <a:solidFill>
                  <a:schemeClr val="tx1">
                    <a:alpha val="60000"/>
                  </a:schemeClr>
                </a:solidFill>
              </a:rPr>
              <a:t>2 </a:t>
            </a:r>
            <a:r>
              <a:rPr lang="en-US" b="1" dirty="0" err="1">
                <a:solidFill>
                  <a:schemeClr val="tx1">
                    <a:alpha val="60000"/>
                  </a:schemeClr>
                </a:solidFill>
              </a:rPr>
              <a:t>uitgiftepunten</a:t>
            </a:r>
            <a:r>
              <a:rPr lang="en-US" b="1" dirty="0">
                <a:solidFill>
                  <a:schemeClr val="tx1">
                    <a:alpha val="60000"/>
                  </a:schemeClr>
                </a:solidFill>
              </a:rPr>
              <a:t> in </a:t>
            </a:r>
            <a:r>
              <a:rPr lang="en-US" b="1" dirty="0" err="1">
                <a:solidFill>
                  <a:schemeClr val="tx1">
                    <a:alpha val="60000"/>
                  </a:schemeClr>
                </a:solidFill>
              </a:rPr>
              <a:t>Elst</a:t>
            </a:r>
            <a:r>
              <a:rPr lang="en-US" b="1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alpha val="60000"/>
                  </a:schemeClr>
                </a:solidFill>
              </a:rPr>
              <a:t>en</a:t>
            </a:r>
            <a:r>
              <a:rPr lang="en-US" b="1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alpha val="60000"/>
                  </a:schemeClr>
                </a:solidFill>
              </a:rPr>
              <a:t>Zetten</a:t>
            </a:r>
            <a:endParaRPr lang="en-US" b="1" dirty="0">
              <a:solidFill>
                <a:schemeClr val="tx1">
                  <a:alpha val="60000"/>
                </a:schemeClr>
              </a:solidFill>
            </a:endParaRPr>
          </a:p>
          <a:p>
            <a:pPr indent="-228600" defTabSz="914400"/>
            <a:endParaRPr lang="en-US" sz="1800" dirty="0">
              <a:solidFill>
                <a:schemeClr val="tx1">
                  <a:alpha val="60000"/>
                </a:schemeClr>
              </a:solidFill>
            </a:endParaRPr>
          </a:p>
          <a:p>
            <a:pPr indent="-228600" defTabSz="914400"/>
            <a:endParaRPr lang="en-US" sz="16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10" name="Tijdelijke aanduiding voor inhoud 3">
            <a:extLst>
              <a:ext uri="{FF2B5EF4-FFF2-40B4-BE49-F238E27FC236}">
                <a16:creationId xmlns:a16="http://schemas.microsoft.com/office/drawing/2014/main" id="{00ED45C0-7918-7797-B48F-DA2E873AD3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059"/>
          <a:stretch/>
        </p:blipFill>
        <p:spPr>
          <a:xfrm>
            <a:off x="4481271" y="938225"/>
            <a:ext cx="4179423" cy="49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44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04DCDEA-60EE-4FBF-B515-F83D82F96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334390D-76C1-47AA-A233-06A8F6FE04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7" r="3082" b="-1"/>
          <a:stretch/>
        </p:blipFill>
        <p:spPr>
          <a:xfrm>
            <a:off x="3320143" y="3429004"/>
            <a:ext cx="5823858" cy="342899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E2E1935-2E3E-43A4-B0D5-B68D8F4C54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r="43130" b="1"/>
          <a:stretch/>
        </p:blipFill>
        <p:spPr>
          <a:xfrm rot="5400000">
            <a:off x="4514869" y="-1194733"/>
            <a:ext cx="3434400" cy="582386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4D94F3A-BF39-47F6-9AAA-3C61AF7E0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3628557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3520273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4CA32A-2787-4BE5-9E53-082A23AD2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632" y="968435"/>
            <a:ext cx="3628557" cy="1492132"/>
          </a:xfrm>
        </p:spPr>
        <p:txBody>
          <a:bodyPr anchor="t">
            <a:normAutofit/>
          </a:bodyPr>
          <a:lstStyle/>
          <a:p>
            <a:r>
              <a:rPr lang="nl-NL" sz="3000" b="1" dirty="0">
                <a:latin typeface="+mn-lt"/>
              </a:rPr>
              <a:t>Organisatie hoofdtaken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582F11-E3CF-45FE-A9C6-F180061BE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788" y="2286000"/>
            <a:ext cx="2538000" cy="3844800"/>
          </a:xfrm>
        </p:spPr>
        <p:txBody>
          <a:bodyPr>
            <a:normAutofit lnSpcReduction="10000"/>
          </a:bodyPr>
          <a:lstStyle/>
          <a:p>
            <a:r>
              <a:rPr lang="nl-NL" sz="200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Voedselverwerving en opslag, transport</a:t>
            </a:r>
          </a:p>
          <a:p>
            <a:endParaRPr lang="nl-NL" sz="2000" dirty="0">
              <a:solidFill>
                <a:schemeClr val="tx1">
                  <a:lumMod val="95000"/>
                  <a:lumOff val="5000"/>
                  <a:alpha val="60000"/>
                </a:schemeClr>
              </a:solidFill>
            </a:endParaRPr>
          </a:p>
          <a:p>
            <a:r>
              <a:rPr lang="nl-NL" sz="200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Voedsel inpakken </a:t>
            </a:r>
          </a:p>
          <a:p>
            <a:pPr marL="0" indent="0">
              <a:buNone/>
            </a:pPr>
            <a:endParaRPr lang="nl-NL" sz="2000" dirty="0">
              <a:solidFill>
                <a:schemeClr val="tx1">
                  <a:lumMod val="95000"/>
                  <a:lumOff val="5000"/>
                  <a:alpha val="60000"/>
                </a:schemeClr>
              </a:solidFill>
            </a:endParaRPr>
          </a:p>
          <a:p>
            <a:r>
              <a:rPr lang="nl-NL" sz="200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Voedsel uitdelen</a:t>
            </a:r>
          </a:p>
          <a:p>
            <a:pPr marL="0" indent="0">
              <a:buNone/>
            </a:pPr>
            <a:endParaRPr lang="nl-NL" sz="2000" dirty="0">
              <a:solidFill>
                <a:schemeClr val="tx1">
                  <a:lumMod val="95000"/>
                  <a:lumOff val="5000"/>
                  <a:alpha val="60000"/>
                </a:schemeClr>
              </a:solidFill>
            </a:endParaRPr>
          </a:p>
          <a:p>
            <a:r>
              <a:rPr lang="nl-NL" sz="200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Klantenselectie</a:t>
            </a:r>
          </a:p>
          <a:p>
            <a:endParaRPr lang="nl-NL" sz="2000" dirty="0">
              <a:solidFill>
                <a:schemeClr val="tx1">
                  <a:lumMod val="95000"/>
                  <a:lumOff val="5000"/>
                  <a:alpha val="60000"/>
                </a:schemeClr>
              </a:solidFill>
            </a:endParaRPr>
          </a:p>
          <a:p>
            <a:r>
              <a:rPr lang="nl-NL" sz="200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Vrijwilligersbeheer, communicatie, IT</a:t>
            </a:r>
          </a:p>
          <a:p>
            <a:endParaRPr lang="nl-NL" sz="900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90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91B245-6840-D240-0C0E-7144B9671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63" y="170412"/>
            <a:ext cx="7634200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500" b="1" kern="1200" dirty="0">
                <a:latin typeface="+mj-lt"/>
                <a:ea typeface="+mj-ea"/>
                <a:cs typeface="+mj-cs"/>
              </a:rPr>
              <a:t>Sneak Preview</a:t>
            </a:r>
            <a:r>
              <a:rPr lang="en-US" sz="4500" b="1" dirty="0"/>
              <a:t>: </a:t>
            </a:r>
            <a:r>
              <a:rPr lang="en-US" sz="4500" b="1" err="1"/>
              <a:t>Winkelconcept</a:t>
            </a:r>
            <a:endParaRPr lang="en-US" sz="4500" b="1" kern="1200">
              <a:latin typeface="+mj-lt"/>
              <a:ea typeface="Calibri Light"/>
              <a:cs typeface="Calibri Light"/>
            </a:endParaRPr>
          </a:p>
        </p:txBody>
      </p:sp>
      <p:pic>
        <p:nvPicPr>
          <p:cNvPr id="8" name="Afbeelding 7" descr="Afbeelding met deur, vloer, overdekt, sinaasappel&#10;&#10;Automatisch gegenereerde beschrijving">
            <a:extLst>
              <a:ext uri="{FF2B5EF4-FFF2-40B4-BE49-F238E27FC236}">
                <a16:creationId xmlns:a16="http://schemas.microsoft.com/office/drawing/2014/main" id="{9856510D-F2EA-B7DB-6951-47B9DF35A3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236" r="12399"/>
          <a:stretch/>
        </p:blipFill>
        <p:spPr>
          <a:xfrm>
            <a:off x="149055" y="2410448"/>
            <a:ext cx="4352493" cy="3890357"/>
          </a:xfrm>
          <a:prstGeom prst="rect">
            <a:avLst/>
          </a:prstGeom>
        </p:spPr>
      </p:pic>
      <p:pic>
        <p:nvPicPr>
          <p:cNvPr id="7" name="Tijdelijke aanduiding voor inhoud 6" descr="Afbeelding met overdekt, vloer, bureau, Kantoorgebouw&#10;&#10;Automatisch gegenereerde beschrijving">
            <a:extLst>
              <a:ext uri="{FF2B5EF4-FFF2-40B4-BE49-F238E27FC236}">
                <a16:creationId xmlns:a16="http://schemas.microsoft.com/office/drawing/2014/main" id="{D9D3E566-9CAD-F0A2-5779-589B35D03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6615" r="16308"/>
          <a:stretch/>
        </p:blipFill>
        <p:spPr>
          <a:xfrm>
            <a:off x="4642450" y="2410448"/>
            <a:ext cx="4349256" cy="389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67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83B974-7AE5-A47D-E331-2DEEFEDFC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 een winkel?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A0F453-21F8-AD24-BDEF-7D04B185A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b="1" dirty="0"/>
              <a:t>Voordelen:</a:t>
            </a:r>
          </a:p>
          <a:p>
            <a:r>
              <a:rPr lang="nl-NL" dirty="0"/>
              <a:t>Meer keuzevrijheid klanten</a:t>
            </a:r>
          </a:p>
          <a:p>
            <a:r>
              <a:rPr lang="nl-NL" dirty="0"/>
              <a:t>Meer waardigheid klanten, zelf winkelen</a:t>
            </a:r>
          </a:p>
          <a:p>
            <a:r>
              <a:rPr lang="nl-NL" dirty="0"/>
              <a:t>Voorkomen verspilling </a:t>
            </a:r>
          </a:p>
          <a:p>
            <a:r>
              <a:rPr lang="nl-NL" dirty="0"/>
              <a:t>Keuze uit meerdere dagen (dinsdag-vrijdag), op afspraak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b="1" dirty="0"/>
              <a:t>Nadelen:</a:t>
            </a:r>
          </a:p>
          <a:p>
            <a:r>
              <a:rPr lang="nl-NL" dirty="0"/>
              <a:t>Grotere reisafstand</a:t>
            </a:r>
          </a:p>
          <a:p>
            <a:r>
              <a:rPr lang="nl-NL" dirty="0"/>
              <a:t>Organisatie aanpassing, deels nieuwe vrijwilligers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Voorlopig: vervanging van 4 uitgiftepunten</a:t>
            </a:r>
          </a:p>
          <a:p>
            <a:pPr marL="0" indent="0">
              <a:buNone/>
            </a:pPr>
            <a:r>
              <a:rPr lang="nl-NL" dirty="0"/>
              <a:t>Vanaf 2025: andere uitgiftepunten mogen overstappen</a:t>
            </a:r>
          </a:p>
        </p:txBody>
      </p:sp>
    </p:spTree>
    <p:extLst>
      <p:ext uri="{BB962C8B-B14F-4D97-AF65-F5344CB8AC3E}">
        <p14:creationId xmlns:p14="http://schemas.microsoft.com/office/powerpoint/2010/main" val="3990647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persoon, man, binnen, tafel&#10;&#10;Automatisch gegenereerde beschrijving">
            <a:extLst>
              <a:ext uri="{FF2B5EF4-FFF2-40B4-BE49-F238E27FC236}">
                <a16:creationId xmlns:a16="http://schemas.microsoft.com/office/drawing/2014/main" id="{E24800E0-13D6-4DA1-096F-23E1D57E26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4" r="20738" b="-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0" name="Tijdelijke aanduiding voor inhoud 2">
            <a:extLst>
              <a:ext uri="{FF2B5EF4-FFF2-40B4-BE49-F238E27FC236}">
                <a16:creationId xmlns:a16="http://schemas.microsoft.com/office/drawing/2014/main" id="{CFD413CE-BEB8-E8C0-47FD-00D97E172F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006113"/>
              </p:ext>
            </p:extLst>
          </p:nvPr>
        </p:nvGraphicFramePr>
        <p:xfrm>
          <a:off x="628650" y="2434201"/>
          <a:ext cx="2866641" cy="3742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7769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kleding, persoon, Menselijk gezicht, overdekt&#10;&#10;Automatisch gegenereerde beschrijving">
            <a:extLst>
              <a:ext uri="{FF2B5EF4-FFF2-40B4-BE49-F238E27FC236}">
                <a16:creationId xmlns:a16="http://schemas.microsoft.com/office/drawing/2014/main" id="{F326950A-466F-FBC6-0F0A-701A0804E3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l="6259" r="4762" b="-1"/>
          <a:stretch/>
        </p:blipFill>
        <p:spPr>
          <a:xfrm>
            <a:off x="20" y="10"/>
            <a:ext cx="9141694" cy="685799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83B989-EBED-2058-D2CD-43AD41100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974" y="1573866"/>
            <a:ext cx="7351391" cy="49201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ctr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nl-NL" sz="2400" dirty="0">
                <a:solidFill>
                  <a:srgbClr val="FFFFFF"/>
                </a:solidFill>
                <a:ea typeface="Calibri"/>
                <a:cs typeface="Calibri"/>
              </a:rPr>
              <a:t>In Nederland wordt 2 miljard kilo voedsel verspild. Dat is 34 kilo p.p. per jaar.</a:t>
            </a:r>
            <a:endParaRPr lang="en-US" sz="2400" dirty="0">
              <a:solidFill>
                <a:srgbClr val="FFFFFF"/>
              </a:solidFill>
              <a:ea typeface="Calibri"/>
              <a:cs typeface="Calibri"/>
            </a:endParaRPr>
          </a:p>
          <a:p>
            <a:pPr marL="285750" indent="-285750" algn="ctr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endParaRPr lang="nl-NL" sz="2400" dirty="0">
              <a:solidFill>
                <a:srgbClr val="FFFFFF"/>
              </a:solidFill>
              <a:ea typeface="Calibri"/>
              <a:cs typeface="Calibri"/>
            </a:endParaRPr>
          </a:p>
          <a:p>
            <a:pPr marL="285750" indent="-285750" algn="ctr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nl-NL" sz="2400" dirty="0">
                <a:solidFill>
                  <a:srgbClr val="FFFFFF"/>
                </a:solidFill>
                <a:ea typeface="Calibri"/>
                <a:cs typeface="Calibri"/>
              </a:rPr>
              <a:t>Brood, zuivel, groente, fruit, aardappelen worden het meest verspild.</a:t>
            </a:r>
            <a:endParaRPr lang="en-US" sz="2400" dirty="0">
              <a:solidFill>
                <a:srgbClr val="FFFFFF"/>
              </a:solidFill>
              <a:ea typeface="Calibri"/>
              <a:cs typeface="Calibri"/>
            </a:endParaRPr>
          </a:p>
          <a:p>
            <a:pPr marL="285750" indent="-285750" algn="ctr">
              <a:spcBef>
                <a:spcPts val="0"/>
              </a:spcBef>
              <a:spcAft>
                <a:spcPts val="600"/>
              </a:spcAft>
              <a:buFont typeface="Wingdings,Sans-Serif" panose="020B0604020202020204" pitchFamily="34" charset="0"/>
              <a:buChar char="Ø"/>
            </a:pPr>
            <a:endParaRPr lang="nl-NL" sz="2400" dirty="0">
              <a:solidFill>
                <a:srgbClr val="FFFFFF"/>
              </a:solidFill>
              <a:ea typeface="Calibri"/>
              <a:cs typeface="Calibri"/>
            </a:endParaRPr>
          </a:p>
          <a:p>
            <a:pPr marL="285750" indent="-285750" algn="ctr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nl-NL" sz="2400" dirty="0">
                <a:solidFill>
                  <a:srgbClr val="FFFFFF"/>
                </a:solidFill>
                <a:ea typeface="Calibri"/>
                <a:cs typeface="Calibri"/>
              </a:rPr>
              <a:t>Winkels pakken verspilling nu zelf aan door korting te geven aan klanten en deel te nemen aan initiatieven zoals Too </a:t>
            </a:r>
            <a:r>
              <a:rPr lang="nl-NL" sz="2400" dirty="0" err="1">
                <a:solidFill>
                  <a:srgbClr val="FFFFFF"/>
                </a:solidFill>
                <a:ea typeface="Calibri"/>
                <a:cs typeface="Calibri"/>
              </a:rPr>
              <a:t>good</a:t>
            </a:r>
            <a:r>
              <a:rPr lang="nl-NL" sz="2400" dirty="0">
                <a:solidFill>
                  <a:srgbClr val="FFFFFF"/>
                </a:solidFill>
                <a:ea typeface="Calibri"/>
                <a:cs typeface="Calibri"/>
              </a:rPr>
              <a:t> </a:t>
            </a:r>
            <a:r>
              <a:rPr lang="nl-NL" sz="2400" dirty="0" err="1">
                <a:solidFill>
                  <a:srgbClr val="FFFFFF"/>
                </a:solidFill>
                <a:ea typeface="Calibri"/>
                <a:cs typeface="Calibri"/>
              </a:rPr>
              <a:t>to</a:t>
            </a:r>
            <a:r>
              <a:rPr lang="nl-NL" sz="2400" dirty="0">
                <a:solidFill>
                  <a:srgbClr val="FFFFFF"/>
                </a:solidFill>
                <a:ea typeface="Calibri"/>
                <a:cs typeface="Calibri"/>
              </a:rPr>
              <a:t> go. </a:t>
            </a:r>
          </a:p>
          <a:p>
            <a:pPr marL="285750" indent="-285750" algn="ctr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endParaRPr lang="nl-NL" sz="2400" dirty="0">
              <a:solidFill>
                <a:srgbClr val="FFFFFF"/>
              </a:solidFill>
              <a:ea typeface="Calibri"/>
              <a:cs typeface="Calibri"/>
            </a:endParaRPr>
          </a:p>
          <a:p>
            <a:pPr marL="285750" indent="-285750" algn="ctr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nl-NL" sz="2400" dirty="0">
                <a:solidFill>
                  <a:srgbClr val="FFFFFF"/>
                </a:solidFill>
                <a:ea typeface="Calibri"/>
                <a:cs typeface="Calibri"/>
              </a:rPr>
              <a:t>Daardoor is er minder beschikbaar voor de voedselbanken.</a:t>
            </a:r>
          </a:p>
        </p:txBody>
      </p:sp>
    </p:spTree>
    <p:extLst>
      <p:ext uri="{BB962C8B-B14F-4D97-AF65-F5344CB8AC3E}">
        <p14:creationId xmlns:p14="http://schemas.microsoft.com/office/powerpoint/2010/main" val="2993504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72088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hthoek 7"/>
          <p:cNvSpPr/>
          <p:nvPr/>
        </p:nvSpPr>
        <p:spPr>
          <a:xfrm>
            <a:off x="628650" y="643467"/>
            <a:ext cx="2916395" cy="1800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dirty="0" err="1">
                <a:solidFill>
                  <a:schemeClr val="accent2"/>
                </a:solidFill>
                <a:ea typeface="+mj-ea"/>
                <a:cs typeface="+mj-cs"/>
              </a:rPr>
              <a:t>Voedselbanken</a:t>
            </a:r>
            <a:r>
              <a:rPr lang="en-US" sz="3000" b="1" kern="1200" dirty="0">
                <a:solidFill>
                  <a:schemeClr val="accent2"/>
                </a:solidFill>
                <a:ea typeface="+mj-ea"/>
                <a:cs typeface="+mj-cs"/>
              </a:rPr>
              <a:t> in Nederland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5968DA7-B6A0-3C48-B310-7C1137E9EA2A}"/>
              </a:ext>
            </a:extLst>
          </p:cNvPr>
          <p:cNvSpPr txBox="1"/>
          <p:nvPr/>
        </p:nvSpPr>
        <p:spPr>
          <a:xfrm>
            <a:off x="618545" y="2204864"/>
            <a:ext cx="4231382" cy="3888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Streven</a:t>
            </a:r>
            <a:r>
              <a:rPr lang="en-US" sz="2000" dirty="0"/>
              <a:t> </a:t>
            </a:r>
            <a:r>
              <a:rPr lang="en-US" sz="2000" dirty="0" err="1"/>
              <a:t>naar</a:t>
            </a:r>
            <a:r>
              <a:rPr lang="en-US" sz="2000" dirty="0"/>
              <a:t> </a:t>
            </a:r>
            <a:r>
              <a:rPr lang="en-US" sz="2000" dirty="0" err="1"/>
              <a:t>zoveel</a:t>
            </a:r>
            <a:r>
              <a:rPr lang="en-US" sz="2000" dirty="0"/>
              <a:t> </a:t>
            </a:r>
            <a:r>
              <a:rPr lang="en-US" sz="2000" dirty="0" err="1"/>
              <a:t>mogelijk</a:t>
            </a:r>
            <a:r>
              <a:rPr lang="en-US" sz="2000" dirty="0"/>
              <a:t> verse </a:t>
            </a:r>
            <a:r>
              <a:rPr lang="en-US" sz="2000" dirty="0" err="1"/>
              <a:t>producten</a:t>
            </a:r>
            <a:r>
              <a:rPr lang="en-US" sz="2000" dirty="0"/>
              <a:t> </a:t>
            </a:r>
            <a:r>
              <a:rPr lang="en-US" sz="2000" dirty="0" err="1"/>
              <a:t>zoals</a:t>
            </a:r>
            <a:r>
              <a:rPr lang="en-US" sz="2000" dirty="0"/>
              <a:t> </a:t>
            </a:r>
            <a:r>
              <a:rPr lang="en-US" sz="2000" dirty="0" err="1"/>
              <a:t>groente</a:t>
            </a:r>
            <a:r>
              <a:rPr lang="en-US" sz="2000" dirty="0"/>
              <a:t>, fruit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Veel lang </a:t>
            </a:r>
            <a:r>
              <a:rPr lang="en-US" sz="2000" dirty="0" err="1"/>
              <a:t>houdbare</a:t>
            </a:r>
            <a:r>
              <a:rPr lang="en-US" sz="2000" dirty="0"/>
              <a:t> </a:t>
            </a:r>
            <a:r>
              <a:rPr lang="en-US" sz="2000" dirty="0" err="1"/>
              <a:t>producten</a:t>
            </a: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Aanvulling</a:t>
            </a:r>
            <a:r>
              <a:rPr lang="en-US" sz="2000" dirty="0"/>
              <a:t>, </a:t>
            </a:r>
            <a:r>
              <a:rPr lang="en-US" sz="2000" dirty="0" err="1"/>
              <a:t>geen</a:t>
            </a:r>
            <a:r>
              <a:rPr lang="en-US" sz="2000" dirty="0"/>
              <a:t> </a:t>
            </a:r>
            <a:r>
              <a:rPr lang="en-US" sz="2000" dirty="0" err="1"/>
              <a:t>compleet</a:t>
            </a:r>
            <a:r>
              <a:rPr lang="en-US" sz="2000" dirty="0"/>
              <a:t> </a:t>
            </a:r>
            <a:r>
              <a:rPr lang="en-US" sz="2000" dirty="0" err="1"/>
              <a:t>pakket</a:t>
            </a:r>
            <a:endParaRPr lang="en-US" sz="2000" dirty="0" err="1">
              <a:cs typeface="Calibri"/>
            </a:endParaRPr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Geen </a:t>
            </a:r>
            <a:r>
              <a:rPr lang="en-US" sz="2000" dirty="0" err="1"/>
              <a:t>salariskosten</a:t>
            </a:r>
            <a:r>
              <a:rPr lang="en-US" sz="2000" dirty="0"/>
              <a:t>: </a:t>
            </a:r>
            <a:r>
              <a:rPr lang="en-US" sz="2000" dirty="0" err="1"/>
              <a:t>alleen</a:t>
            </a:r>
            <a:r>
              <a:rPr lang="en-US" sz="2000" dirty="0"/>
              <a:t> </a:t>
            </a:r>
            <a:r>
              <a:rPr lang="en-US" sz="2000" dirty="0" err="1"/>
              <a:t>vrijwilligers</a:t>
            </a: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Wel </a:t>
            </a:r>
            <a:r>
              <a:rPr lang="en-US" sz="2000" dirty="0" err="1"/>
              <a:t>huur</a:t>
            </a:r>
            <a:r>
              <a:rPr lang="en-US" sz="2000" dirty="0"/>
              <a:t>, transport, </a:t>
            </a:r>
            <a:r>
              <a:rPr lang="en-US" sz="2000" dirty="0" err="1"/>
              <a:t>verzekeringen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C775712-0AF8-4400-B498-429061250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738" y="224935"/>
            <a:ext cx="3444370" cy="6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35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E3E43B-7941-4E88-81B7-477E001C7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1" y="639193"/>
            <a:ext cx="2678858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Schijf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van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vijf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als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houvast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gezonde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voeding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bij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samenstellen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kratten</a:t>
            </a: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4409267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23008 w 2441321"/>
              <a:gd name="connsiteY2" fmla="*/ 0 h 18288"/>
              <a:gd name="connsiteX3" fmla="*/ 1782164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79817 w 2441321"/>
              <a:gd name="connsiteY6" fmla="*/ 18288 h 18288"/>
              <a:gd name="connsiteX7" fmla="*/ 1318313 w 2441321"/>
              <a:gd name="connsiteY7" fmla="*/ 18288 h 18288"/>
              <a:gd name="connsiteX8" fmla="*/ 659157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1188" y="8366"/>
                  <a:pt x="2440365" y="10017"/>
                  <a:pt x="2441321" y="18288"/>
                </a:cubicBezTo>
                <a:cubicBezTo>
                  <a:pt x="2159375" y="49009"/>
                  <a:pt x="2054495" y="45666"/>
                  <a:pt x="1830991" y="18288"/>
                </a:cubicBezTo>
                <a:cubicBezTo>
                  <a:pt x="1615846" y="7509"/>
                  <a:pt x="1521674" y="-5422"/>
                  <a:pt x="1269487" y="18288"/>
                </a:cubicBezTo>
                <a:cubicBezTo>
                  <a:pt x="1019660" y="53960"/>
                  <a:pt x="886911" y="42351"/>
                  <a:pt x="707983" y="18288"/>
                </a:cubicBezTo>
                <a:cubicBezTo>
                  <a:pt x="523434" y="27321"/>
                  <a:pt x="307885" y="34316"/>
                  <a:pt x="0" y="18288"/>
                </a:cubicBezTo>
                <a:cubicBezTo>
                  <a:pt x="-595" y="11182"/>
                  <a:pt x="-5" y="630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666" y="6144"/>
                  <a:pt x="2441358" y="10525"/>
                  <a:pt x="2441321" y="18288"/>
                </a:cubicBezTo>
                <a:cubicBezTo>
                  <a:pt x="2180658" y="18322"/>
                  <a:pt x="2084222" y="5934"/>
                  <a:pt x="1879817" y="18288"/>
                </a:cubicBezTo>
                <a:cubicBezTo>
                  <a:pt x="1668182" y="16222"/>
                  <a:pt x="1551159" y="-6477"/>
                  <a:pt x="1318313" y="18288"/>
                </a:cubicBezTo>
                <a:cubicBezTo>
                  <a:pt x="1059871" y="56395"/>
                  <a:pt x="901959" y="23831"/>
                  <a:pt x="659157" y="18288"/>
                </a:cubicBezTo>
                <a:cubicBezTo>
                  <a:pt x="444692" y="28483"/>
                  <a:pt x="245032" y="39882"/>
                  <a:pt x="0" y="18288"/>
                </a:cubicBezTo>
                <a:cubicBezTo>
                  <a:pt x="-11" y="10485"/>
                  <a:pt x="-221" y="3288"/>
                  <a:pt x="0" y="0"/>
                </a:cubicBezTo>
                <a:close/>
              </a:path>
              <a:path w="2441321" h="18288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440" y="8687"/>
                  <a:pt x="2440452" y="9944"/>
                  <a:pt x="2441321" y="18288"/>
                </a:cubicBezTo>
                <a:cubicBezTo>
                  <a:pt x="2149099" y="27348"/>
                  <a:pt x="2027305" y="56470"/>
                  <a:pt x="1830991" y="18288"/>
                </a:cubicBezTo>
                <a:cubicBezTo>
                  <a:pt x="1614571" y="-18764"/>
                  <a:pt x="1500998" y="10727"/>
                  <a:pt x="1269487" y="18288"/>
                </a:cubicBezTo>
                <a:cubicBezTo>
                  <a:pt x="1042399" y="37834"/>
                  <a:pt x="927922" y="45822"/>
                  <a:pt x="707983" y="18288"/>
                </a:cubicBezTo>
                <a:cubicBezTo>
                  <a:pt x="502575" y="-5380"/>
                  <a:pt x="350393" y="34499"/>
                  <a:pt x="0" y="18288"/>
                </a:cubicBezTo>
                <a:cubicBezTo>
                  <a:pt x="-394" y="12154"/>
                  <a:pt x="907" y="668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 descr="De Schijf van Vijf is een voorlichtingsmodel over gezond eten, dat wetenschappelijk is onderbouwd. De Schijf van Vijf schetst kaders van een gezond eetpatroon voor de totale Nederlandse bevolking.">
            <a:extLst>
              <a:ext uri="{FF2B5EF4-FFF2-40B4-BE49-F238E27FC236}">
                <a16:creationId xmlns:a16="http://schemas.microsoft.com/office/drawing/2014/main" id="{FD06B65C-04CB-44BC-978D-4D6886BDB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8408" y="1556792"/>
            <a:ext cx="5410962" cy="42070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1892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936" y="334644"/>
            <a:ext cx="7882128" cy="1076914"/>
          </a:xfrm>
        </p:spPr>
        <p:txBody>
          <a:bodyPr anchor="ctr">
            <a:normAutofit/>
          </a:bodyPr>
          <a:lstStyle/>
          <a:p>
            <a:r>
              <a:rPr lang="nl-NL" sz="3500" b="1" dirty="0">
                <a:latin typeface="+mn-lt"/>
              </a:rPr>
              <a:t>Hoe krijgt Voedselbank Nijmegen-Overbetuwe haar voedsel?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079" y="0"/>
            <a:ext cx="7879842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1512994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2" descr="Afbeeldingsresultaat voor foto boerenk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graphicFrame>
        <p:nvGraphicFramePr>
          <p:cNvPr id="11" name="Tijdelijke aanduiding voor inhoud 3">
            <a:extLst>
              <a:ext uri="{FF2B5EF4-FFF2-40B4-BE49-F238E27FC236}">
                <a16:creationId xmlns:a16="http://schemas.microsoft.com/office/drawing/2014/main" id="{5788B270-9284-4845-83F9-CE2D6D00C4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5535543"/>
              </p:ext>
            </p:extLst>
          </p:nvPr>
        </p:nvGraphicFramePr>
        <p:xfrm>
          <a:off x="628650" y="1737360"/>
          <a:ext cx="7879842" cy="4535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hemel, buitenshuis, persoon, kleding&#10;&#10;Automatisch gegenereerde beschrijving">
            <a:extLst>
              <a:ext uri="{FF2B5EF4-FFF2-40B4-BE49-F238E27FC236}">
                <a16:creationId xmlns:a16="http://schemas.microsoft.com/office/drawing/2014/main" id="{DE961F84-9827-13A9-2BA1-AB1EBD6CDB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644" r="6451" b="1"/>
          <a:stretch/>
        </p:blipFill>
        <p:spPr>
          <a:xfrm>
            <a:off x="6396990" y="10"/>
            <a:ext cx="274701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5" name="Afbeelding 4" descr="Afbeelding met Landvoertuig, voertuig, gebouw, wiel&#10;&#10;Automatisch gegenereerde beschrijving">
            <a:extLst>
              <a:ext uri="{FF2B5EF4-FFF2-40B4-BE49-F238E27FC236}">
                <a16:creationId xmlns:a16="http://schemas.microsoft.com/office/drawing/2014/main" id="{21462176-2E98-F0F7-282C-09E6049923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232" r="12671" b="4"/>
          <a:stretch/>
        </p:blipFill>
        <p:spPr>
          <a:xfrm>
            <a:off x="3836485" y="10"/>
            <a:ext cx="3088583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8" name="Afbeelding 7" descr="Afbeelding met buitenshuis, hemel, Natuurlijke voeding, persoon&#10;&#10;Automatisch gegenereerde beschrijving">
            <a:extLst>
              <a:ext uri="{FF2B5EF4-FFF2-40B4-BE49-F238E27FC236}">
                <a16:creationId xmlns:a16="http://schemas.microsoft.com/office/drawing/2014/main" id="{8E300548-77A1-7D10-07FA-92AD36937B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61" r="-3" b="-3"/>
          <a:stretch/>
        </p:blipFill>
        <p:spPr>
          <a:xfrm>
            <a:off x="3876264" y="3456432"/>
            <a:ext cx="5267735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B0248B5-CE97-6924-3A0E-9A0210CD0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131" y="1527048"/>
            <a:ext cx="3874850" cy="27706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3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Voedseldonaties</a:t>
            </a:r>
          </a:p>
        </p:txBody>
      </p:sp>
    </p:spTree>
    <p:extLst>
      <p:ext uri="{BB962C8B-B14F-4D97-AF65-F5344CB8AC3E}">
        <p14:creationId xmlns:p14="http://schemas.microsoft.com/office/powerpoint/2010/main" val="1883993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A93E2C-A123-E73D-A2DB-4819FFF10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242090"/>
            <a:ext cx="7886700" cy="12702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5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Gelddonaties</a:t>
            </a:r>
          </a:p>
        </p:txBody>
      </p:sp>
      <p:pic>
        <p:nvPicPr>
          <p:cNvPr id="5" name="Afbeelding 4" descr="Afbeelding met Menselijk gezicht, kleding, persoon, glimlach&#10;&#10;Automatisch gegenereerde beschrijving">
            <a:extLst>
              <a:ext uri="{FF2B5EF4-FFF2-40B4-BE49-F238E27FC236}">
                <a16:creationId xmlns:a16="http://schemas.microsoft.com/office/drawing/2014/main" id="{6C4A0639-60B6-A968-FB77-04C2A233A5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505" r="21295" b="1"/>
          <a:stretch/>
        </p:blipFill>
        <p:spPr>
          <a:xfrm>
            <a:off x="382773" y="400051"/>
            <a:ext cx="2643666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</p:spPr>
      </p:pic>
      <p:pic>
        <p:nvPicPr>
          <p:cNvPr id="6" name="Tijdelijke aanduiding voor inhoud 5" descr="Afbeelding met tekst, kleding, persoon, glimlach&#10;&#10;Automatisch gegenereerde beschrijving">
            <a:extLst>
              <a:ext uri="{FF2B5EF4-FFF2-40B4-BE49-F238E27FC236}">
                <a16:creationId xmlns:a16="http://schemas.microsoft.com/office/drawing/2014/main" id="{A9A47917-B784-9AAC-43E2-029F0DD78B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57" r="-4" b="-4"/>
          <a:stretch/>
        </p:blipFill>
        <p:spPr>
          <a:xfrm>
            <a:off x="3250167" y="400051"/>
            <a:ext cx="2643666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5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7" name="Afbeelding 6" descr="Afbeelding met kleding, persoon, person, schoeisel&#10;&#10;Automatisch gegenereerde beschrijving">
            <a:extLst>
              <a:ext uri="{FF2B5EF4-FFF2-40B4-BE49-F238E27FC236}">
                <a16:creationId xmlns:a16="http://schemas.microsoft.com/office/drawing/2014/main" id="{7B4B3989-4FBD-7EC7-5342-90E254C97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841" r="30335" b="1"/>
          <a:stretch/>
        </p:blipFill>
        <p:spPr>
          <a:xfrm>
            <a:off x="6117560" y="400052"/>
            <a:ext cx="2643666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7185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Afbeelding met kleding, persoon, person, Menselijk gezicht&#10;&#10;Automatisch gegenereerde beschrijving">
            <a:extLst>
              <a:ext uri="{FF2B5EF4-FFF2-40B4-BE49-F238E27FC236}">
                <a16:creationId xmlns:a16="http://schemas.microsoft.com/office/drawing/2014/main" id="{3201EC62-CD3B-D780-DB75-15BB887CBC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l="6382" r="12604"/>
          <a:stretch/>
        </p:blipFill>
        <p:spPr>
          <a:xfrm>
            <a:off x="20" y="10"/>
            <a:ext cx="4572761" cy="3428990"/>
          </a:xfrm>
          <a:prstGeom prst="rect">
            <a:avLst/>
          </a:prstGeom>
        </p:spPr>
      </p:pic>
      <p:pic>
        <p:nvPicPr>
          <p:cNvPr id="7" name="Afbeelding 6" descr="Afbeelding met kleding, persoon, buitenshuis, boom&#10;&#10;Automatisch gegenereerde beschrijving">
            <a:extLst>
              <a:ext uri="{FF2B5EF4-FFF2-40B4-BE49-F238E27FC236}">
                <a16:creationId xmlns:a16="http://schemas.microsoft.com/office/drawing/2014/main" id="{4B1D4704-42F7-5C2A-B59C-9BA43BF6B5F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r="11037" b="3"/>
          <a:stretch/>
        </p:blipFill>
        <p:spPr>
          <a:xfrm>
            <a:off x="4573816" y="10"/>
            <a:ext cx="4570184" cy="3428990"/>
          </a:xfrm>
          <a:prstGeom prst="rect">
            <a:avLst/>
          </a:prstGeom>
        </p:spPr>
      </p:pic>
      <p:pic>
        <p:nvPicPr>
          <p:cNvPr id="5" name="Afbeelding 4" descr="Afbeelding met kleding, persoon, jeans, Menselijk gezicht&#10;&#10;Automatisch gegenereerde beschrijving">
            <a:extLst>
              <a:ext uri="{FF2B5EF4-FFF2-40B4-BE49-F238E27FC236}">
                <a16:creationId xmlns:a16="http://schemas.microsoft.com/office/drawing/2014/main" id="{04894590-3B92-54C2-79E0-F64E5D0466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rcRect l="18463" r="6567"/>
          <a:stretch/>
        </p:blipFill>
        <p:spPr>
          <a:xfrm>
            <a:off x="5496" y="3429000"/>
            <a:ext cx="4570183" cy="3429000"/>
          </a:xfrm>
          <a:prstGeom prst="rect">
            <a:avLst/>
          </a:prstGeom>
        </p:spPr>
      </p:pic>
      <p:pic>
        <p:nvPicPr>
          <p:cNvPr id="6" name="Afbeelding 5" descr="Afbeelding met hemel, kleding, buitenshuis, concert&#10;&#10;Automatisch gegenereerde beschrijving">
            <a:extLst>
              <a:ext uri="{FF2B5EF4-FFF2-40B4-BE49-F238E27FC236}">
                <a16:creationId xmlns:a16="http://schemas.microsoft.com/office/drawing/2014/main" id="{E9D0813A-8BC2-EF1E-3E8F-8D66BD4DF9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rcRect l="11035" r="2" b="2"/>
          <a:stretch/>
        </p:blipFill>
        <p:spPr>
          <a:xfrm>
            <a:off x="4566412" y="3429000"/>
            <a:ext cx="4570183" cy="3429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04ADAD1-6BEE-0BB6-8718-71244161A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10" y="3083012"/>
            <a:ext cx="7350811" cy="20596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/>
            <a:r>
              <a:rPr lang="en-US" sz="4200" b="1" dirty="0">
                <a:solidFill>
                  <a:srgbClr val="FFFFFF"/>
                </a:solidFill>
                <a:ea typeface="Calibri Light"/>
                <a:cs typeface="Calibri Light"/>
              </a:rPr>
              <a:t>In </a:t>
            </a:r>
            <a:r>
              <a:rPr lang="en-US" sz="4200" b="1" dirty="0" err="1">
                <a:solidFill>
                  <a:srgbClr val="FFFFFF"/>
                </a:solidFill>
                <a:ea typeface="Calibri Light"/>
                <a:cs typeface="Calibri Light"/>
              </a:rPr>
              <a:t>actie</a:t>
            </a:r>
            <a:r>
              <a:rPr lang="en-US" sz="4200" b="1" dirty="0">
                <a:solidFill>
                  <a:srgbClr val="FFFFFF"/>
                </a:solidFill>
                <a:ea typeface="Calibri Light"/>
                <a:cs typeface="Calibri Light"/>
              </a:rPr>
              <a:t> </a:t>
            </a:r>
            <a:r>
              <a:rPr lang="en-US" sz="4200" b="1" dirty="0" err="1">
                <a:solidFill>
                  <a:srgbClr val="FFFFFF"/>
                </a:solidFill>
                <a:ea typeface="Calibri Light"/>
                <a:cs typeface="Calibri Light"/>
              </a:rPr>
              <a:t>komen</a:t>
            </a:r>
            <a:r>
              <a:rPr lang="en-US" sz="4200" b="1" dirty="0">
                <a:solidFill>
                  <a:srgbClr val="FFFFFF"/>
                </a:solidFill>
                <a:ea typeface="Calibri Light"/>
                <a:cs typeface="Calibri Light"/>
              </a:rPr>
              <a:t>?</a:t>
            </a:r>
            <a:endParaRPr lang="en-US" sz="4200" b="1" kern="1200" dirty="0">
              <a:solidFill>
                <a:srgbClr val="FFFFFF"/>
              </a:solidFill>
              <a:latin typeface="+mj-l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783458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nl-NL" sz="4700" b="1"/>
              <a:t>Onze ambities 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B266B68C-D5A3-1D44-AC31-AE9AAAE98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1900" dirty="0">
                <a:ea typeface="Calibri"/>
                <a:cs typeface="Calibri"/>
              </a:rPr>
              <a:t>Onder de Radar: inzicht krijgen welke klanten geen gebruik maken en waarom?</a:t>
            </a:r>
          </a:p>
          <a:p>
            <a:pPr lvl="1"/>
            <a:endParaRPr lang="nl-NL" sz="1900">
              <a:ea typeface="Calibri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sz="1900" dirty="0"/>
              <a:t>Lanceren van onze winkelformule = Klantvriendelijker</a:t>
            </a:r>
            <a:endParaRPr lang="nl-NL" sz="1900" dirty="0">
              <a:ea typeface="Calibri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endParaRPr lang="nl-NL" sz="1900"/>
          </a:p>
          <a:p>
            <a:pPr marL="457200" indent="-457200">
              <a:buFont typeface="+mj-lt"/>
              <a:buAutoNum type="arabicPeriod"/>
            </a:pPr>
            <a:r>
              <a:rPr lang="nl-NL" sz="1900" dirty="0"/>
              <a:t>Overbodig worden!</a:t>
            </a:r>
            <a:endParaRPr lang="nl-NL" sz="1900" dirty="0">
              <a:ea typeface="Calibri"/>
              <a:cs typeface="Calibri"/>
            </a:endParaRPr>
          </a:p>
        </p:txBody>
      </p:sp>
      <p:pic>
        <p:nvPicPr>
          <p:cNvPr id="9" name="Picture 8" descr="Diverse groenten en fruit">
            <a:extLst>
              <a:ext uri="{FF2B5EF4-FFF2-40B4-BE49-F238E27FC236}">
                <a16:creationId xmlns:a16="http://schemas.microsoft.com/office/drawing/2014/main" id="{C379C921-33C0-3F71-A22B-F4954D255A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43" r="18842" b="-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AutoShape 2" descr="Afbeeldingsresultaat voor foto boerenk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690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2A7B78E-79CC-464F-BA60-95FEF59632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" r="23217" b="3166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623E4C-E718-4D8F-85B2-5743604BF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20" y="1161288"/>
            <a:ext cx="4293680" cy="516636"/>
          </a:xfrm>
        </p:spPr>
        <p:txBody>
          <a:bodyPr anchor="b">
            <a:normAutofit/>
          </a:bodyPr>
          <a:lstStyle/>
          <a:p>
            <a:r>
              <a:rPr lang="nl-NL" sz="3000" b="1" dirty="0">
                <a:solidFill>
                  <a:schemeClr val="accent2"/>
                </a:solidFill>
                <a:latin typeface="+mn-lt"/>
              </a:rPr>
              <a:t>Wat kunnen jullie doen?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7476C2-7F60-4150-985A-7F6AED0F5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20" y="2077965"/>
            <a:ext cx="6237896" cy="47800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z="2000" dirty="0"/>
              <a:t>Meehelpen bij acties, in winkels (eenmalige inzet)</a:t>
            </a:r>
          </a:p>
          <a:p>
            <a:endParaRPr lang="nl-NL" sz="2000" dirty="0"/>
          </a:p>
          <a:p>
            <a:r>
              <a:rPr lang="nl-NL" sz="2000" dirty="0"/>
              <a:t>Eigen acties opzetten om voedsel of geld te werven</a:t>
            </a:r>
          </a:p>
          <a:p>
            <a:pPr marL="0" indent="0">
              <a:buNone/>
            </a:pPr>
            <a:endParaRPr lang="nl-NL" sz="2000" dirty="0"/>
          </a:p>
          <a:p>
            <a:r>
              <a:rPr lang="nl-NL" sz="2000" dirty="0"/>
              <a:t>Vrijwilliger worden voor langduriger inzet. </a:t>
            </a:r>
            <a:r>
              <a:rPr lang="nl-NL" sz="1600" dirty="0">
                <a:hlinkClick r:id="rId3"/>
              </a:rPr>
              <a:t>Vacatures - Voedselbank Nijmegen Overbetuwe</a:t>
            </a:r>
            <a:r>
              <a:rPr lang="nl-NL" sz="2000" dirty="0"/>
              <a:t>. 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        </a:t>
            </a:r>
          </a:p>
          <a:p>
            <a:pPr marL="0" indent="0">
              <a:buNone/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068850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Freeform: Shape 4106">
            <a:extLst>
              <a:ext uri="{FF2B5EF4-FFF2-40B4-BE49-F238E27FC236}">
                <a16:creationId xmlns:a16="http://schemas.microsoft.com/office/drawing/2014/main" id="{673E9FC8-2143-48A2-9DEE-AABBC7E30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102" name="Picture 6" descr="Omgaan met lastige vragen – Jobtraining">
            <a:extLst>
              <a:ext uri="{FF2B5EF4-FFF2-40B4-BE49-F238E27FC236}">
                <a16:creationId xmlns:a16="http://schemas.microsoft.com/office/drawing/2014/main" id="{6741E4D9-2D13-0E0A-922F-EFA333B6C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1" r="-1" b="-1"/>
          <a:stretch/>
        </p:blipFill>
        <p:spPr bwMode="auto">
          <a:xfrm>
            <a:off x="20" y="10"/>
            <a:ext cx="9143980" cy="6003842"/>
          </a:xfrm>
          <a:custGeom>
            <a:avLst/>
            <a:gdLst/>
            <a:ahLst/>
            <a:cxnLst/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591" name="Rectangle 6759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hoek 7"/>
          <p:cNvSpPr/>
          <p:nvPr/>
        </p:nvSpPr>
        <p:spPr>
          <a:xfrm>
            <a:off x="480060" y="325369"/>
            <a:ext cx="3502573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dirty="0" err="1">
                <a:ea typeface="+mj-ea"/>
                <a:cs typeface="+mj-cs"/>
              </a:rPr>
              <a:t>Doelstellingen</a:t>
            </a:r>
            <a:r>
              <a:rPr lang="en-US" sz="3000" b="1" dirty="0">
                <a:ea typeface="+mj-ea"/>
                <a:cs typeface="+mj-cs"/>
              </a:rPr>
              <a:t> </a:t>
            </a:r>
            <a:r>
              <a:rPr lang="en-US" sz="3000" b="1" dirty="0" err="1">
                <a:ea typeface="+mj-ea"/>
                <a:cs typeface="+mj-cs"/>
              </a:rPr>
              <a:t>Voedselbank</a:t>
            </a:r>
            <a:endParaRPr lang="en-US" sz="3000" b="1" dirty="0">
              <a:ea typeface="+mj-ea"/>
              <a:cs typeface="+mj-cs"/>
            </a:endParaRPr>
          </a:p>
        </p:txBody>
      </p:sp>
      <p:sp>
        <p:nvSpPr>
          <p:cNvPr id="6759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hthoek 2"/>
          <p:cNvSpPr/>
          <p:nvPr/>
        </p:nvSpPr>
        <p:spPr>
          <a:xfrm>
            <a:off x="305958" y="3047984"/>
            <a:ext cx="3371860" cy="34846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Het </a:t>
            </a:r>
            <a:r>
              <a:rPr lang="en-US" sz="2400" dirty="0" err="1"/>
              <a:t>bieden</a:t>
            </a:r>
            <a:r>
              <a:rPr lang="en-US" sz="2400" dirty="0"/>
              <a:t> van </a:t>
            </a:r>
            <a:r>
              <a:rPr lang="en-US" sz="2400" dirty="0" err="1"/>
              <a:t>directe</a:t>
            </a:r>
            <a:r>
              <a:rPr lang="en-US" sz="2400" dirty="0"/>
              <a:t> </a:t>
            </a:r>
            <a:r>
              <a:rPr lang="en-US" sz="2400" dirty="0" err="1"/>
              <a:t>voedselhulp</a:t>
            </a:r>
            <a:r>
              <a:rPr lang="en-US" sz="2400" dirty="0"/>
              <a:t> </a:t>
            </a:r>
            <a:r>
              <a:rPr lang="en-US" sz="2400" dirty="0" err="1"/>
              <a:t>aan</a:t>
            </a:r>
            <a:r>
              <a:rPr lang="en-US" sz="2400" dirty="0"/>
              <a:t> </a:t>
            </a:r>
            <a:r>
              <a:rPr lang="en-US" sz="2400" dirty="0" err="1"/>
              <a:t>mensen</a:t>
            </a:r>
            <a:r>
              <a:rPr lang="en-US" sz="2400" dirty="0"/>
              <a:t> die het </a:t>
            </a:r>
            <a:r>
              <a:rPr lang="en-US" sz="2400" dirty="0" err="1"/>
              <a:t>financieel</a:t>
            </a:r>
            <a:r>
              <a:rPr lang="en-US" sz="2400" dirty="0"/>
              <a:t> </a:t>
            </a:r>
            <a:r>
              <a:rPr lang="en-US" sz="2400" dirty="0" err="1"/>
              <a:t>tijdelijk</a:t>
            </a:r>
            <a:r>
              <a:rPr lang="en-US" sz="2400" dirty="0"/>
              <a:t> </a:t>
            </a:r>
            <a:r>
              <a:rPr lang="en-US" sz="2400" dirty="0" err="1"/>
              <a:t>echt</a:t>
            </a:r>
            <a:r>
              <a:rPr lang="en-US" sz="2400" dirty="0"/>
              <a:t> </a:t>
            </a:r>
            <a:r>
              <a:rPr lang="en-US" sz="2400" dirty="0" err="1"/>
              <a:t>niet</a:t>
            </a:r>
            <a:r>
              <a:rPr lang="en-US" sz="2400" dirty="0"/>
              <a:t> redden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Het </a:t>
            </a:r>
            <a:r>
              <a:rPr lang="en-US" sz="2400" dirty="0" err="1"/>
              <a:t>voorkomen</a:t>
            </a:r>
            <a:r>
              <a:rPr lang="en-US" sz="2400" dirty="0"/>
              <a:t> van </a:t>
            </a:r>
            <a:r>
              <a:rPr lang="en-US" sz="2400" dirty="0" err="1"/>
              <a:t>voedselverspilling</a:t>
            </a:r>
            <a:r>
              <a:rPr lang="en-US" sz="2400" dirty="0"/>
              <a:t> (van </a:t>
            </a:r>
            <a:r>
              <a:rPr lang="en-US" sz="2400" dirty="0" err="1"/>
              <a:t>goed</a:t>
            </a:r>
            <a:r>
              <a:rPr lang="en-US" sz="2400" dirty="0"/>
              <a:t> </a:t>
            </a:r>
            <a:r>
              <a:rPr lang="en-US" sz="2400" dirty="0" err="1"/>
              <a:t>voedsel</a:t>
            </a:r>
            <a:r>
              <a:rPr lang="en-US" sz="2400" dirty="0"/>
              <a:t>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</a:t>
            </a:r>
            <a:r>
              <a:rPr lang="nl-NL" sz="2400" dirty="0" err="1"/>
              <a:t>ensen</a:t>
            </a:r>
            <a:r>
              <a:rPr lang="nl-NL" sz="2400" dirty="0"/>
              <a:t> ondersteunen  weer volledig op eigen benen te kunnen staan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7586" name="Picture 2" descr="De bronafbeelding bekijken"/>
          <p:cNvPicPr>
            <a:picLocks noChangeAspect="1" noChangeArrowheads="1"/>
          </p:cNvPicPr>
          <p:nvPr/>
        </p:nvPicPr>
        <p:blipFill rotWithShape="1">
          <a:blip r:embed="rId3" cstate="print"/>
          <a:srcRect l="43579"/>
          <a:stretch/>
        </p:blipFill>
        <p:spPr bwMode="auto"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8121659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tekst, binnen, werktafel&#10;&#10;Automatisch gegenereerde beschrijving">
            <a:extLst>
              <a:ext uri="{FF2B5EF4-FFF2-40B4-BE49-F238E27FC236}">
                <a16:creationId xmlns:a16="http://schemas.microsoft.com/office/drawing/2014/main" id="{62868599-CC80-E110-BDB3-3467FFA360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9" r="10359"/>
          <a:stretch/>
        </p:blipFill>
        <p:spPr>
          <a:xfrm>
            <a:off x="1885532" y="0"/>
            <a:ext cx="725223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2664296" cy="2464317"/>
          </a:xfrm>
        </p:spPr>
        <p:txBody>
          <a:bodyPr>
            <a:normAutofit/>
          </a:bodyPr>
          <a:lstStyle/>
          <a:p>
            <a:r>
              <a:rPr lang="nl-NL" sz="3000" b="1" dirty="0">
                <a:latin typeface="+mn-lt"/>
              </a:rPr>
              <a:t>Bekijken hoe onze Voedselbank werkt?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nl-NL" sz="1400" dirty="0">
                <a:hlinkClick r:id="rId3"/>
              </a:rPr>
              <a:t>Voedselbank Nijmegen - Promotiefilm – YouTube</a:t>
            </a:r>
            <a:endParaRPr lang="nl-NL" sz="1400" dirty="0"/>
          </a:p>
          <a:p>
            <a:endParaRPr lang="nl-NL" sz="1400" dirty="0">
              <a:ea typeface="+mn-lt"/>
              <a:cs typeface="+mn-lt"/>
              <a:hlinkClick r:id="rId4"/>
            </a:endParaRPr>
          </a:p>
          <a:p>
            <a:r>
              <a:rPr lang="nl-NL" sz="1400" dirty="0">
                <a:ea typeface="+mn-lt"/>
                <a:cs typeface="+mn-lt"/>
                <a:hlinkClick r:id="rId4"/>
              </a:rPr>
              <a:t>Organisatie - Voedselbank Nijmegen Overbetuwe</a:t>
            </a:r>
            <a:endParaRPr lang="nl-NL" sz="1400" dirty="0"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  <a:p>
            <a:r>
              <a:rPr lang="nl-NL" sz="1400" dirty="0">
                <a:hlinkClick r:id="rId5"/>
              </a:rPr>
              <a:t>https://youtu.be/7xf479Xu_FE</a:t>
            </a:r>
            <a:endParaRPr lang="nl-NL" sz="1400" dirty="0"/>
          </a:p>
          <a:p>
            <a:endParaRPr lang="nl-NL" sz="1400" dirty="0"/>
          </a:p>
          <a:p>
            <a:r>
              <a:rPr lang="nl-NL" sz="1400" b="0" i="0" dirty="0">
                <a:effectLst/>
                <a:latin typeface="Segoe UI Web (West European)"/>
                <a:hlinkClick r:id="rId6"/>
              </a:rPr>
              <a:t>Voedselbank Nijmegen - Betuwe kan alle hulp gebruiken - YouTube</a:t>
            </a:r>
            <a:endParaRPr lang="nl-NL" sz="1400" dirty="0"/>
          </a:p>
          <a:p>
            <a:endParaRPr lang="nl-NL" sz="1400" dirty="0"/>
          </a:p>
          <a:p>
            <a:r>
              <a:rPr lang="nl-NL" sz="1400" dirty="0">
                <a:hlinkClick r:id="rId7"/>
              </a:rPr>
              <a:t>Voedselbank Nijmegen Overbetuwe: Schakel tussen Verspilling &amp; Armoede</a:t>
            </a:r>
            <a:endParaRPr lang="nl-NL" sz="1400" dirty="0"/>
          </a:p>
          <a:p>
            <a:endParaRPr lang="nl-NL" sz="1400" dirty="0"/>
          </a:p>
          <a:p>
            <a:r>
              <a:rPr lang="nl-NL" sz="1400" dirty="0">
                <a:hlinkClick r:id="rId8"/>
              </a:rPr>
              <a:t>Voedselbank Nijmegen-Overbetuwe | Facebook</a:t>
            </a:r>
            <a:endParaRPr lang="nl-NL" sz="1400" dirty="0"/>
          </a:p>
          <a:p>
            <a:endParaRPr lang="nl-NL" sz="1400" dirty="0"/>
          </a:p>
          <a:p>
            <a:r>
              <a:rPr lang="nl-NL" sz="1400" dirty="0">
                <a:hlinkClick r:id="rId9"/>
              </a:rPr>
              <a:t>Voedselbank NijmegenOverbetuwe (@voedselbanknijmegen)  Instagram-foto's en -video's</a:t>
            </a:r>
            <a:endParaRPr lang="nl-NL" sz="1400" dirty="0"/>
          </a:p>
          <a:p>
            <a:pPr marL="457200" indent="-457200">
              <a:buFont typeface="+mj-lt"/>
              <a:buAutoNum type="arabicPeriod"/>
            </a:pP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845574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0" name="Rectangle 108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uizenden extra klanten kloppen aan bij de voedselbank">
            <a:extLst>
              <a:ext uri="{FF2B5EF4-FFF2-40B4-BE49-F238E27FC236}">
                <a16:creationId xmlns:a16="http://schemas.microsoft.com/office/drawing/2014/main" id="{9E9AD0B5-8AA1-A993-06A9-1F8EC470C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9" r="15348"/>
          <a:stretch/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1" name="Rectangle 109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nl-NL" sz="3000" b="1" dirty="0">
                <a:latin typeface="+mn-lt"/>
              </a:rPr>
              <a:t>Ruim 50 jaar Voedselbank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64088" y="2060848"/>
            <a:ext cx="3439293" cy="42601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b="1" dirty="0"/>
              <a:t>VS</a:t>
            </a:r>
          </a:p>
          <a:p>
            <a:r>
              <a:rPr lang="nl-NL" sz="2000" dirty="0"/>
              <a:t>In 1970 ontstaan in Verenigde Staten</a:t>
            </a:r>
          </a:p>
          <a:p>
            <a:pPr>
              <a:buNone/>
            </a:pPr>
            <a:endParaRPr lang="nl-NL" sz="2000" dirty="0"/>
          </a:p>
          <a:p>
            <a:pPr>
              <a:buNone/>
            </a:pPr>
            <a:r>
              <a:rPr lang="nl-NL" sz="2000" b="1" dirty="0"/>
              <a:t>Europa</a:t>
            </a:r>
          </a:p>
          <a:p>
            <a:r>
              <a:rPr lang="nl-NL" sz="2000" dirty="0"/>
              <a:t>Eerste in 1984 (Frankrijk)</a:t>
            </a:r>
          </a:p>
          <a:p>
            <a:r>
              <a:rPr lang="nl-NL" sz="2000" dirty="0"/>
              <a:t>Bijna 3000 voedselbanken door heel Europa in 2022</a:t>
            </a:r>
          </a:p>
          <a:p>
            <a:pPr>
              <a:buNone/>
            </a:pPr>
            <a:endParaRPr lang="nl-NL" sz="2000" dirty="0"/>
          </a:p>
          <a:p>
            <a:pPr>
              <a:buNone/>
            </a:pPr>
            <a:r>
              <a:rPr lang="nl-NL" sz="2000" b="1" dirty="0"/>
              <a:t>Nederland</a:t>
            </a:r>
            <a:endParaRPr lang="nl-NL" sz="2000" dirty="0"/>
          </a:p>
          <a:p>
            <a:r>
              <a:rPr lang="nl-NL" sz="2000" dirty="0"/>
              <a:t>Eerste in 2002 (Rotterdam)</a:t>
            </a:r>
          </a:p>
          <a:p>
            <a:r>
              <a:rPr lang="nl-NL" sz="2000" dirty="0"/>
              <a:t>Nu: 171 Voedselbanken, </a:t>
            </a:r>
          </a:p>
          <a:p>
            <a:pPr>
              <a:buNone/>
            </a:pPr>
            <a:r>
              <a:rPr lang="nl-NL" sz="2000" dirty="0"/>
              <a:t> 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AC796B-E76E-E78F-BB48-D2AF896A8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0200" y="1396289"/>
            <a:ext cx="3754752" cy="1325563"/>
          </a:xfrm>
        </p:spPr>
        <p:txBody>
          <a:bodyPr>
            <a:normAutofit/>
          </a:bodyPr>
          <a:lstStyle/>
          <a:p>
            <a:r>
              <a:rPr lang="nl-NL" sz="3000" b="1" dirty="0">
                <a:latin typeface="+mn-lt"/>
              </a:rPr>
              <a:t>Waar zitten de </a:t>
            </a:r>
            <a:br>
              <a:rPr lang="nl-NL" sz="3000" b="1" dirty="0">
                <a:latin typeface="+mn-lt"/>
              </a:rPr>
            </a:br>
            <a:r>
              <a:rPr lang="nl-NL" sz="3000" b="1" dirty="0">
                <a:latin typeface="+mn-lt"/>
              </a:rPr>
              <a:t>voedselbanken?</a:t>
            </a:r>
            <a:endParaRPr lang="en-US" sz="3000" dirty="0">
              <a:latin typeface="+mn-lt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518115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 descr="http://www.voedselbankennederland.nl/images/stories/kaartje-nl-klein.gif">
            <a:extLst>
              <a:ext uri="{FF2B5EF4-FFF2-40B4-BE49-F238E27FC236}">
                <a16:creationId xmlns:a16="http://schemas.microsoft.com/office/drawing/2014/main" id="{BA757B70-4363-2901-51D5-AFD01115A4B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3436" y="1196752"/>
            <a:ext cx="3175252" cy="3646971"/>
          </a:xfrm>
          <a:prstGeom prst="rect">
            <a:avLst/>
          </a:prstGeom>
          <a:noFill/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435C11-A6EF-4BBE-8A5F-5D3E45F39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3533" y="2871982"/>
            <a:ext cx="3754752" cy="3181684"/>
          </a:xfrm>
        </p:spPr>
        <p:txBody>
          <a:bodyPr anchor="t">
            <a:normAutofit/>
          </a:bodyPr>
          <a:lstStyle/>
          <a:p>
            <a:r>
              <a:rPr lang="nl-NL" sz="2000" dirty="0"/>
              <a:t>Verdeeld over acht regio’s </a:t>
            </a:r>
          </a:p>
          <a:p>
            <a:pPr>
              <a:buNone/>
            </a:pPr>
            <a:endParaRPr lang="nl-NL" sz="2000" dirty="0"/>
          </a:p>
          <a:p>
            <a:r>
              <a:rPr lang="nl-NL" sz="2000" dirty="0"/>
              <a:t>Nijmegen hoort bij regio Arnhem</a:t>
            </a:r>
          </a:p>
          <a:p>
            <a:pPr>
              <a:buNone/>
            </a:pPr>
            <a:endParaRPr lang="nl-NL" sz="2000" dirty="0"/>
          </a:p>
          <a:p>
            <a:r>
              <a:rPr lang="nl-NL" sz="2000" dirty="0"/>
              <a:t>Iedere voedselbank is een aparte stichting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17170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FCA2118-59A2-4310-A4B2-F2CBA821E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9144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/>
          <p:cNvSpPr txBox="1"/>
          <p:nvPr/>
        </p:nvSpPr>
        <p:spPr>
          <a:xfrm>
            <a:off x="941295" y="5279511"/>
            <a:ext cx="7261411" cy="739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b="1" kern="1200" dirty="0">
              <a:solidFill>
                <a:schemeClr val="tx1">
                  <a:lumMod val="85000"/>
                  <a:lumOff val="1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63E79E2-BD63-4AD5-B420-DC2A554375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329"/>
          <a:stretch/>
        </p:blipFill>
        <p:spPr>
          <a:xfrm>
            <a:off x="658099" y="579473"/>
            <a:ext cx="7827801" cy="422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84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leding, persoon, meisje, gebouw&#10;&#10;Automatisch gegenereerde beschrijving">
            <a:extLst>
              <a:ext uri="{FF2B5EF4-FFF2-40B4-BE49-F238E27FC236}">
                <a16:creationId xmlns:a16="http://schemas.microsoft.com/office/drawing/2014/main" id="{3BEA58C9-8D0B-EBBC-9353-4B5FFCAF6F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97" r="38309" b="-2"/>
          <a:stretch/>
        </p:blipFill>
        <p:spPr>
          <a:xfrm>
            <a:off x="20" y="-2"/>
            <a:ext cx="4057627" cy="68580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48B4516-85DA-8626-A868-5E3E65B44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487" y="405685"/>
            <a:ext cx="4098726" cy="1559301"/>
          </a:xfrm>
        </p:spPr>
        <p:txBody>
          <a:bodyPr>
            <a:normAutofit/>
          </a:bodyPr>
          <a:lstStyle/>
          <a:p>
            <a:r>
              <a:rPr lang="nl-NL" sz="3500" b="1" dirty="0">
                <a:ea typeface="Calibri Light"/>
                <a:cs typeface="Calibri Light"/>
              </a:rPr>
              <a:t>Kernwaarden</a:t>
            </a:r>
            <a:endParaRPr lang="nl-NL" sz="3500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7C448C-A28E-13BB-EE84-2D08BE7FD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487" y="2743200"/>
            <a:ext cx="3935505" cy="34968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z="1600">
                <a:ea typeface="+mn-lt"/>
                <a:cs typeface="+mn-lt"/>
              </a:rPr>
              <a:t>We werken uitsluitend met vrijwilligers.</a:t>
            </a:r>
            <a:endParaRPr lang="nl-NL" sz="1600">
              <a:ea typeface="Calibri"/>
              <a:cs typeface="Calibri"/>
            </a:endParaRPr>
          </a:p>
          <a:p>
            <a:r>
              <a:rPr lang="nl-NL" sz="1600" dirty="0">
                <a:ea typeface="+mn-lt"/>
                <a:cs typeface="+mn-lt"/>
              </a:rPr>
              <a:t>We verstrekken voedsel dat door anderen gedoneerd wordt.</a:t>
            </a:r>
            <a:endParaRPr lang="nl-NL" sz="1600" dirty="0"/>
          </a:p>
          <a:p>
            <a:r>
              <a:rPr lang="nl-NL" sz="1600" dirty="0">
                <a:ea typeface="+mn-lt"/>
                <a:cs typeface="+mn-lt"/>
              </a:rPr>
              <a:t>We verstrekken zoveel mogelijk gezond voedsel.</a:t>
            </a:r>
            <a:endParaRPr lang="nl-NL" sz="1600" dirty="0"/>
          </a:p>
          <a:p>
            <a:r>
              <a:rPr lang="nl-NL" sz="1600" dirty="0">
                <a:ea typeface="+mn-lt"/>
                <a:cs typeface="+mn-lt"/>
              </a:rPr>
              <a:t>We verstrekken uitsluitend gratis voedsel.</a:t>
            </a:r>
            <a:endParaRPr lang="nl-NL" sz="1600" dirty="0"/>
          </a:p>
          <a:p>
            <a:r>
              <a:rPr lang="nl-NL" sz="1600" dirty="0">
                <a:ea typeface="+mn-lt"/>
                <a:cs typeface="+mn-lt"/>
              </a:rPr>
              <a:t>We verdelen het voedsel zo eerlijk mogelijk.</a:t>
            </a:r>
            <a:endParaRPr lang="nl-NL" sz="1600" dirty="0"/>
          </a:p>
          <a:p>
            <a:r>
              <a:rPr lang="nl-NL" sz="1600">
                <a:ea typeface="+mn-lt"/>
                <a:cs typeface="+mn-lt"/>
              </a:rPr>
              <a:t>We zijn neutraal en onafhankelijk (‘burgers voor burgers’).</a:t>
            </a:r>
            <a:endParaRPr lang="nl-NL" sz="1600">
              <a:ea typeface="Calibri"/>
              <a:cs typeface="Calibri"/>
            </a:endParaRPr>
          </a:p>
          <a:p>
            <a:r>
              <a:rPr lang="nl-NL" sz="1600">
                <a:ea typeface="+mn-lt"/>
                <a:cs typeface="+mn-lt"/>
              </a:rPr>
              <a:t>We zijn transparant in onze verantwoording.</a:t>
            </a:r>
            <a:endParaRPr lang="nl-NL" sz="1600">
              <a:ea typeface="Calibri"/>
              <a:cs typeface="Calibri"/>
            </a:endParaRPr>
          </a:p>
          <a:p>
            <a:pPr marL="0" indent="0">
              <a:buNone/>
            </a:pPr>
            <a:endParaRPr lang="nl-NL" sz="16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8209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r>
              <a:rPr lang="nl-NL" sz="4700" b="1" dirty="0">
                <a:latin typeface="+mn-lt"/>
              </a:rPr>
              <a:t>Voor wie is de Voedselbank?</a:t>
            </a:r>
          </a:p>
        </p:txBody>
      </p:sp>
      <p:pic>
        <p:nvPicPr>
          <p:cNvPr id="4" name="Afbeelding 3" descr="Afbeelding met kleding, persoon, boodschappenkar, gebouw&#10;&#10;Automatisch gegenereerde beschrijving">
            <a:extLst>
              <a:ext uri="{FF2B5EF4-FFF2-40B4-BE49-F238E27FC236}">
                <a16:creationId xmlns:a16="http://schemas.microsoft.com/office/drawing/2014/main" id="{A5A14AA0-0BE3-DD1E-FEE4-18BE555450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30" r="49500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73321" y="2706624"/>
            <a:ext cx="4688333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l-NL" sz="1900" dirty="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nl-NL" sz="2000" b="1" dirty="0">
                <a:ea typeface="+mn-lt"/>
                <a:cs typeface="+mn-lt"/>
              </a:rPr>
              <a:t>Laag inkomen</a:t>
            </a:r>
            <a:endParaRPr lang="nl-NL" sz="2000" dirty="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nl-NL" sz="2000" b="1" dirty="0">
                <a:ea typeface="+mn-lt"/>
                <a:cs typeface="+mn-lt"/>
              </a:rPr>
              <a:t>Schuldproblemen</a:t>
            </a:r>
            <a:endParaRPr lang="nl-NL" sz="2000" dirty="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nl-NL" sz="2000" b="1" dirty="0">
                <a:ea typeface="+mn-lt"/>
                <a:cs typeface="+mn-lt"/>
              </a:rPr>
              <a:t>Uitkeringsgerechtigden</a:t>
            </a:r>
            <a:r>
              <a:rPr lang="nl-NL" sz="2000" dirty="0">
                <a:ea typeface="+mn-lt"/>
                <a:cs typeface="+mn-lt"/>
              </a:rPr>
              <a:t> </a:t>
            </a:r>
            <a:endParaRPr lang="nl-NL" sz="2000" dirty="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nl-NL" sz="2000" b="1" dirty="0">
                <a:ea typeface="+mn-lt"/>
                <a:cs typeface="+mn-lt"/>
              </a:rPr>
              <a:t>Arbeidsongeschikten</a:t>
            </a:r>
            <a:endParaRPr lang="nl-NL" sz="2000" dirty="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nl-NL" sz="2000" b="1" dirty="0">
                <a:ea typeface="+mn-lt"/>
                <a:cs typeface="+mn-lt"/>
              </a:rPr>
              <a:t>Kwetsbare groepen: psychische problemen, verslavingen, statushouders</a:t>
            </a:r>
            <a:endParaRPr lang="nl-NL" sz="2000" dirty="0">
              <a:ea typeface="Calibri"/>
              <a:cs typeface="Calibri"/>
            </a:endParaRPr>
          </a:p>
          <a:p>
            <a:pPr marL="0" indent="0">
              <a:buNone/>
            </a:pPr>
            <a:endParaRPr lang="nl-NL" sz="19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882656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5124DA32-92BC-4BCF-0C9C-B475ABFD83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9394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6"/>
            <a:ext cx="5398329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AA72A2-E94E-4082-9401-9BF0589B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03" y="640263"/>
            <a:ext cx="4964858" cy="1344975"/>
          </a:xfrm>
        </p:spPr>
        <p:txBody>
          <a:bodyPr>
            <a:normAutofit/>
          </a:bodyPr>
          <a:lstStyle/>
          <a:p>
            <a:r>
              <a:rPr lang="nl-NL" sz="3000" b="1" dirty="0">
                <a:latin typeface="+mn-lt"/>
              </a:rPr>
              <a:t>Wanneer komt men in aanmerking? (criteria jaarlijks bijgesteld)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36C4A5-B607-42FA-8462-CA1D98F8D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1" y="2121763"/>
            <a:ext cx="4965379" cy="37730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endParaRPr lang="nl-NL" sz="1800" dirty="0"/>
          </a:p>
          <a:p>
            <a:pPr fontAlgn="base">
              <a:spcBef>
                <a:spcPts val="0"/>
              </a:spcBef>
              <a:spcAft>
                <a:spcPts val="600"/>
              </a:spcAft>
            </a:pPr>
            <a:r>
              <a:rPr lang="nl-NL" sz="2000" dirty="0"/>
              <a:t>Zodra je minder dan € 315,- per maand hebt voor </a:t>
            </a:r>
            <a:r>
              <a:rPr lang="nl-NL" sz="2000" b="1" dirty="0"/>
              <a:t>voeding en kleding (1 persoon)</a:t>
            </a:r>
            <a:endParaRPr lang="nl-NL" sz="2000" b="1" dirty="0">
              <a:cs typeface="Calibri"/>
            </a:endParaRPr>
          </a:p>
          <a:p>
            <a:pPr fontAlgn="base">
              <a:spcBef>
                <a:spcPts val="0"/>
              </a:spcBef>
              <a:spcAft>
                <a:spcPts val="600"/>
              </a:spcAft>
            </a:pPr>
            <a:endParaRPr lang="nl-NL" sz="2000" dirty="0"/>
          </a:p>
          <a:p>
            <a:pPr fontAlgn="base">
              <a:spcBef>
                <a:spcPts val="0"/>
              </a:spcBef>
              <a:spcAft>
                <a:spcPts val="600"/>
              </a:spcAft>
            </a:pPr>
            <a:r>
              <a:rPr lang="nl-NL" sz="2000" dirty="0"/>
              <a:t>Plus € 115,- per extra persoon. </a:t>
            </a:r>
            <a:endParaRPr lang="nl-NL" sz="2000" dirty="0">
              <a:cs typeface="Calibri"/>
            </a:endParaRPr>
          </a:p>
          <a:p>
            <a:pPr fontAlgn="base">
              <a:spcBef>
                <a:spcPts val="0"/>
              </a:spcBef>
              <a:spcAft>
                <a:spcPts val="600"/>
              </a:spcAft>
            </a:pPr>
            <a:endParaRPr lang="nl-NL" sz="2000" dirty="0"/>
          </a:p>
          <a:p>
            <a:pPr fontAlgn="base">
              <a:spcBef>
                <a:spcPts val="0"/>
              </a:spcBef>
              <a:spcAft>
                <a:spcPts val="600"/>
              </a:spcAft>
            </a:pPr>
            <a:r>
              <a:rPr lang="nl-NL" sz="2000" dirty="0"/>
              <a:t>maximaal 3 jaar, periodieke toetsingen. Tenzij langer nodig</a:t>
            </a:r>
          </a:p>
          <a:p>
            <a:pPr fontAlgn="base">
              <a:spcBef>
                <a:spcPts val="0"/>
              </a:spcBef>
              <a:spcAft>
                <a:spcPts val="600"/>
              </a:spcAft>
            </a:pPr>
            <a:endParaRPr lang="nl-NL" sz="2000" dirty="0"/>
          </a:p>
          <a:p>
            <a:pPr fontAlgn="base">
              <a:spcBef>
                <a:spcPts val="0"/>
              </a:spcBef>
              <a:spcAft>
                <a:spcPts val="600"/>
              </a:spcAft>
            </a:pPr>
            <a:r>
              <a:rPr lang="nl-NL" sz="2000" dirty="0"/>
              <a:t>Inkomenstoetsing / begeleiding door verwijzers</a:t>
            </a:r>
          </a:p>
          <a:p>
            <a:pPr fontAlgn="base">
              <a:spcBef>
                <a:spcPts val="0"/>
              </a:spcBef>
              <a:spcAft>
                <a:spcPts val="600"/>
              </a:spcAft>
            </a:pPr>
            <a:endParaRPr lang="nl-NL" sz="1800" b="1" dirty="0"/>
          </a:p>
          <a:p>
            <a:pPr fontAlgn="base">
              <a:spcBef>
                <a:spcPts val="0"/>
              </a:spcBef>
              <a:spcAft>
                <a:spcPts val="600"/>
              </a:spcAft>
            </a:pPr>
            <a:endParaRPr lang="nl-NL" sz="1800" b="1" dirty="0"/>
          </a:p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endParaRPr lang="nl-NL" sz="1800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0E72977D-5D61-04C3-865F-D7E196C792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6273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?><Relationships xmlns="http://schemas.openxmlformats.org/package/2006/relationships"><Relationship Type="http://schemas.openxmlformats.org/officeDocument/2006/relationships/customXmlProps" Target="/customXml/itemProps1.xml" Id="rId1" /></Relationships>
</file>

<file path=customXml/_rels/item2.xml.rels>&#65279;<?xml version="1.0" encoding="utf-8"?><Relationships xmlns="http://schemas.openxmlformats.org/package/2006/relationships"><Relationship Type="http://schemas.openxmlformats.org/officeDocument/2006/relationships/customXmlProps" Target="/customXml/itemProps2.xml" Id="rId1" /></Relationships>
</file>

<file path=customXml/_rels/item3.xml.rels>&#65279;<?xml version="1.0" encoding="utf-8"?><Relationships xmlns="http://schemas.openxmlformats.org/package/2006/relationships"><Relationship Type="http://schemas.openxmlformats.org/officeDocument/2006/relationships/customXmlProps" Target="/customXml/itemProps3.xml" Id="rId1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44FDA47A4E19448DC45659D7E56640" ma:contentTypeVersion="16" ma:contentTypeDescription="Een nieuw document maken." ma:contentTypeScope="" ma:versionID="3d01edc8ed18581b2458e7d75429f9cc">
  <xsd:schema xmlns:xsd="http://www.w3.org/2001/XMLSchema" xmlns:xs="http://www.w3.org/2001/XMLSchema" xmlns:p="http://schemas.microsoft.com/office/2006/metadata/properties" xmlns:ns2="4d367679-e486-4ce7-8951-4fa8c5c32d84" xmlns:ns3="a8a41023-c675-4f13-800c-09f3de0fc4e1" targetNamespace="http://schemas.microsoft.com/office/2006/metadata/properties" ma:root="true" ma:fieldsID="778a0385993c7e8e1c96901e2ec8a075" ns2:_="" ns3:_="">
    <xsd:import namespace="4d367679-e486-4ce7-8951-4fa8c5c32d84"/>
    <xsd:import namespace="a8a41023-c675-4f13-800c-09f3de0fc4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367679-e486-4ce7-8951-4fa8c5c32d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5462f93a-9fc5-48d8-8e96-7384ac9669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a41023-c675-4f13-800c-09f3de0fc4e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4b12bdc-7404-4190-a734-850b0e465bbb}" ma:internalName="TaxCatchAll" ma:showField="CatchAllData" ma:web="a8a41023-c675-4f13-800c-09f3de0fc4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367679-e486-4ce7-8951-4fa8c5c32d84">
      <Terms xmlns="http://schemas.microsoft.com/office/infopath/2007/PartnerControls"/>
    </lcf76f155ced4ddcb4097134ff3c332f>
    <TaxCatchAll xmlns="a8a41023-c675-4f13-800c-09f3de0fc4e1" xsi:nil="true"/>
    <SharedWithUsers xmlns="a8a41023-c675-4f13-800c-09f3de0fc4e1">
      <UserInfo>
        <DisplayName>Voorzitter | Voedselbank Nijmegen - Overbetuwe</DisplayName>
        <AccountId>33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6A94CF-968F-48EC-8846-2CEF757082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367679-e486-4ce7-8951-4fa8c5c32d84"/>
    <ds:schemaRef ds:uri="a8a41023-c675-4f13-800c-09f3de0fc4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0929E7-6D84-4839-B73B-94C03B322C99}">
  <ds:schemaRefs>
    <ds:schemaRef ds:uri="http://schemas.microsoft.com/office/2006/metadata/properties"/>
    <ds:schemaRef ds:uri="http://schemas.microsoft.com/office/infopath/2007/PartnerControls"/>
    <ds:schemaRef ds:uri="4d367679-e486-4ce7-8951-4fa8c5c32d84"/>
    <ds:schemaRef ds:uri="a8a41023-c675-4f13-800c-09f3de0fc4e1"/>
  </ds:schemaRefs>
</ds:datastoreItem>
</file>

<file path=customXml/itemProps3.xml><?xml version="1.0" encoding="utf-8"?>
<ds:datastoreItem xmlns:ds="http://schemas.openxmlformats.org/officeDocument/2006/customXml" ds:itemID="{84611DDB-DE4E-49B3-A4F0-6EA5DE233A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819</Words>
  <Application>Microsoft Office PowerPoint</Application>
  <PresentationFormat>Diavoorstelling (4:3)</PresentationFormat>
  <Paragraphs>161</Paragraphs>
  <Slides>30</Slides>
  <Notes>4</Notes>
  <HiddenSlides>1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1" baseType="lpstr">
      <vt:lpstr>Kantoorthema</vt:lpstr>
      <vt:lpstr>PowerPoint-presentatie</vt:lpstr>
      <vt:lpstr>PowerPoint-presentatie</vt:lpstr>
      <vt:lpstr>PowerPoint-presentatie</vt:lpstr>
      <vt:lpstr>Ruim 50 jaar Voedselbank</vt:lpstr>
      <vt:lpstr>Waar zitten de  voedselbanken?</vt:lpstr>
      <vt:lpstr>PowerPoint-presentatie</vt:lpstr>
      <vt:lpstr>Kernwaarden</vt:lpstr>
      <vt:lpstr>Voor wie is de Voedselbank?</vt:lpstr>
      <vt:lpstr>Wanneer komt men in aanmerking? (criteria jaarlijks bijgesteld)</vt:lpstr>
      <vt:lpstr>Geen pakket zonder traject:  Inkomenstoetsing door verwijzers</vt:lpstr>
      <vt:lpstr>  </vt:lpstr>
      <vt:lpstr>PowerPoint-presentatie</vt:lpstr>
      <vt:lpstr>PowerPoint-presentatie</vt:lpstr>
      <vt:lpstr>PowerPoint-presentatie</vt:lpstr>
      <vt:lpstr>Korte impressie van het werk</vt:lpstr>
      <vt:lpstr>PowerPoint-presentatie</vt:lpstr>
      <vt:lpstr>Organisatie hoofdtaken</vt:lpstr>
      <vt:lpstr>Sneak Preview: Winkelconcept</vt:lpstr>
      <vt:lpstr>Waarom een winkel?</vt:lpstr>
      <vt:lpstr>PowerPoint-presentatie</vt:lpstr>
      <vt:lpstr>PowerPoint-presentatie</vt:lpstr>
      <vt:lpstr>Schijf van vijf als houvast gezonde voeding bij samenstellen kratten</vt:lpstr>
      <vt:lpstr>Hoe krijgt Voedselbank Nijmegen-Overbetuwe haar voedsel?</vt:lpstr>
      <vt:lpstr>Voedseldonaties</vt:lpstr>
      <vt:lpstr>Gelddonaties</vt:lpstr>
      <vt:lpstr>In actie komen?</vt:lpstr>
      <vt:lpstr>Onze ambities </vt:lpstr>
      <vt:lpstr>Wat kunnen jullie doen?</vt:lpstr>
      <vt:lpstr>PowerPoint-presentatie</vt:lpstr>
      <vt:lpstr>Bekijken hoe onze Voedselbank werkt?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benschop</dc:creator>
  <cp:lastModifiedBy>Sasja Kamil</cp:lastModifiedBy>
  <cp:revision>213</cp:revision>
  <dcterms:created xsi:type="dcterms:W3CDTF">2021-10-13T11:45:52Z</dcterms:created>
  <dcterms:modified xsi:type="dcterms:W3CDTF">2024-10-11T16:07:24Z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0x0101002E44FDA47A4E19448DC45659D7E56640</vt:lpwstr>
  </property>
  <property fmtid="{D5CDD505-2E9C-101B-9397-08002B2CF9AE}" pid="3" name="MediaServiceImageTags">
    <vt:lpwstr/>
  </property>
</Properties>
</file>