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47" r:id="rId2"/>
    <p:sldId id="257" r:id="rId3"/>
    <p:sldId id="273" r:id="rId4"/>
    <p:sldId id="274" r:id="rId5"/>
    <p:sldId id="275" r:id="rId6"/>
    <p:sldId id="349" r:id="rId7"/>
    <p:sldId id="267" r:id="rId8"/>
    <p:sldId id="268" r:id="rId9"/>
    <p:sldId id="259" r:id="rId10"/>
    <p:sldId id="260" r:id="rId11"/>
    <p:sldId id="266" r:id="rId12"/>
    <p:sldId id="350" r:id="rId13"/>
    <p:sldId id="346" r:id="rId14"/>
    <p:sldId id="348" r:id="rId15"/>
    <p:sldId id="263" r:id="rId16"/>
    <p:sldId id="351" r:id="rId17"/>
    <p:sldId id="352" r:id="rId18"/>
    <p:sldId id="265" r:id="rId19"/>
    <p:sldId id="353" r:id="rId20"/>
    <p:sldId id="264" r:id="rId21"/>
    <p:sldId id="272" r:id="rId2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64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81D26-6F4E-4A64-9B8B-33F1395BB30D}" type="datetimeFigureOut">
              <a:rPr lang="nl-NL" smtClean="0"/>
              <a:pPr/>
              <a:t>19-10-2022</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FE4B2-4C58-486D-9F3C-84B718FCD4AB}" type="slidenum">
              <a:rPr lang="nl-NL" smtClean="0"/>
              <a:pPr/>
              <a:t>‹nr.›</a:t>
            </a:fld>
            <a:endParaRPr lang="nl-NL"/>
          </a:p>
        </p:txBody>
      </p:sp>
    </p:spTree>
    <p:extLst>
      <p:ext uri="{BB962C8B-B14F-4D97-AF65-F5344CB8AC3E}">
        <p14:creationId xmlns:p14="http://schemas.microsoft.com/office/powerpoint/2010/main" val="119805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BE786DD-061F-3A46-A093-D8AF373C7A4D}" type="slidenum">
              <a:rPr lang="nl-NL" smtClean="0"/>
              <a:pPr/>
              <a:t>1</a:t>
            </a:fld>
            <a:endParaRPr lang="nl-NL"/>
          </a:p>
        </p:txBody>
      </p:sp>
    </p:spTree>
    <p:extLst>
      <p:ext uri="{BB962C8B-B14F-4D97-AF65-F5344CB8AC3E}">
        <p14:creationId xmlns:p14="http://schemas.microsoft.com/office/powerpoint/2010/main" val="511950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WAAR. </a:t>
            </a:r>
          </a:p>
          <a:p>
            <a:r>
              <a:rPr lang="nl-NL" dirty="0"/>
              <a:t>Maar met een kanttekening: Als je maandelijks</a:t>
            </a:r>
            <a:r>
              <a:rPr lang="nl-NL" baseline="0" dirty="0"/>
              <a:t> weinig geld over houdt voor kleding en eten kan je wekelijks een AANVULLEND pakket voedsel krijgen van de Voedselbank. Dit pakket is niet voldoende om een hele week van te eten, maar het is een heel welkome aanvulling.  </a:t>
            </a:r>
            <a:endParaRPr lang="nl-NL" dirty="0"/>
          </a:p>
        </p:txBody>
      </p:sp>
      <p:sp>
        <p:nvSpPr>
          <p:cNvPr id="4" name="Tijdelijke aanduiding voor dianummer 3"/>
          <p:cNvSpPr>
            <a:spLocks noGrp="1"/>
          </p:cNvSpPr>
          <p:nvPr>
            <p:ph type="sldNum" sz="quarter" idx="10"/>
          </p:nvPr>
        </p:nvSpPr>
        <p:spPr/>
        <p:txBody>
          <a:bodyPr/>
          <a:lstStyle/>
          <a:p>
            <a:fld id="{812FE4B2-4C58-486D-9F3C-84B718FCD4AB}" type="slidenum">
              <a:rPr lang="nl-NL" smtClean="0"/>
              <a:pPr/>
              <a:t>3</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NIET WAAR.</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a:t>Er</a:t>
            </a:r>
            <a:r>
              <a:rPr lang="nl-NL" baseline="0" dirty="0"/>
              <a:t> zijn stichtingen die zich inzetten voor kinderen die opgroeien in armoede. Zo heb je stichting Leergeld(Nijmegen) zij bieden mogelijkheid aan kinderen die uit gezinnen komen met een laag inkomen in de leeftijd van 4 </a:t>
            </a:r>
            <a:r>
              <a:rPr lang="nl-NL" baseline="0" dirty="0" err="1"/>
              <a:t>tm</a:t>
            </a:r>
            <a:r>
              <a:rPr lang="nl-NL" baseline="0" dirty="0"/>
              <a:t> 17 jaar om te kunnen deelnemen aan allerlei activiteiten, zo ook schoolreisje.</a:t>
            </a:r>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a:t>De Voedselbank werkt ook samen met stichting Leergeld en ook met stichting jarige job (voor elk jarig kind dat gebruik maakt van de voedselbank krijgen ze een verjaardagspakket zodat ze </a:t>
            </a:r>
            <a:r>
              <a:rPr lang="nl-NL" baseline="0" dirty="0" err="1"/>
              <a:t>o.a.</a:t>
            </a:r>
            <a:r>
              <a:rPr lang="nl-NL" baseline="0" dirty="0"/>
              <a:t> kunnen trakteren op school). </a:t>
            </a:r>
          </a:p>
        </p:txBody>
      </p:sp>
      <p:sp>
        <p:nvSpPr>
          <p:cNvPr id="4" name="Tijdelijke aanduiding voor dianummer 3"/>
          <p:cNvSpPr>
            <a:spLocks noGrp="1"/>
          </p:cNvSpPr>
          <p:nvPr>
            <p:ph type="sldNum" sz="quarter" idx="10"/>
          </p:nvPr>
        </p:nvSpPr>
        <p:spPr/>
        <p:txBody>
          <a:bodyPr/>
          <a:lstStyle/>
          <a:p>
            <a:fld id="{812FE4B2-4C58-486D-9F3C-84B718FCD4AB}" type="slidenum">
              <a:rPr lang="nl-NL" smtClean="0"/>
              <a:pPr/>
              <a:t>4</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aseline="0" dirty="0"/>
              <a:t>WAAR</a:t>
            </a:r>
          </a:p>
          <a:p>
            <a:r>
              <a:rPr lang="nl-NL" baseline="0" dirty="0"/>
              <a:t>Koffie en kaas zijn luxe producten en zitten sporadisch in onze pakketten. Koffie is luxe, daarom hebben we elk jaar een actie dat mensen hun waardebonnen van DE koffie en </a:t>
            </a:r>
            <a:r>
              <a:rPr lang="nl-NL" baseline="0" dirty="0" err="1"/>
              <a:t>Pickwickthee</a:t>
            </a:r>
            <a:r>
              <a:rPr lang="nl-NL" baseline="0" dirty="0"/>
              <a:t> kunnen inleveren voor de voedselbank. Inzameldozen staan in allerlei winkels en brengen kan ook naar </a:t>
            </a:r>
            <a:r>
              <a:rPr lang="nl-NL" baseline="0"/>
              <a:t>de loods. </a:t>
            </a:r>
            <a:r>
              <a:rPr lang="nl-NL" baseline="0" dirty="0"/>
              <a:t>Elke 500 bonnen zijn een pak koffie waard.</a:t>
            </a:r>
            <a:endParaRPr lang="nl-NL" dirty="0"/>
          </a:p>
        </p:txBody>
      </p:sp>
      <p:sp>
        <p:nvSpPr>
          <p:cNvPr id="4" name="Tijdelijke aanduiding voor dianummer 3"/>
          <p:cNvSpPr>
            <a:spLocks noGrp="1"/>
          </p:cNvSpPr>
          <p:nvPr>
            <p:ph type="sldNum" sz="quarter" idx="10"/>
          </p:nvPr>
        </p:nvSpPr>
        <p:spPr/>
        <p:txBody>
          <a:bodyPr/>
          <a:lstStyle/>
          <a:p>
            <a:fld id="{812FE4B2-4C58-486D-9F3C-84B718FCD4AB}" type="slidenum">
              <a:rPr lang="nl-NL" smtClean="0"/>
              <a:pPr/>
              <a:t>5</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Dit</a:t>
            </a:r>
            <a:r>
              <a:rPr lang="nl-NL" baseline="0" dirty="0"/>
              <a:t> zijn de normbedragen per 1 januari 2022. </a:t>
            </a:r>
            <a:endParaRPr lang="nl-NL" baseline="0"/>
          </a:p>
          <a:p>
            <a:r>
              <a:rPr lang="nl-NL"/>
              <a:t>Mensen</a:t>
            </a:r>
            <a:r>
              <a:rPr lang="nl-NL" baseline="0"/>
              <a:t> </a:t>
            </a:r>
            <a:r>
              <a:rPr lang="nl-NL" baseline="0" dirty="0"/>
              <a:t>die in armoede terecht komen hebben heel vaak pech. Vaak hebben mensen hoge zorgkosten, schulden die ze moeten aflossen, verlies van baan, scheiding, lage/enkel AOW, grote gezinnen, verslaving, psychische klachten.</a:t>
            </a:r>
          </a:p>
          <a:p>
            <a:endParaRPr lang="nl-NL" baseline="0" dirty="0"/>
          </a:p>
          <a:p>
            <a:r>
              <a:rPr lang="nl-NL" baseline="0" dirty="0"/>
              <a:t>Die grens van 230 euro per maand over voor kleding en voedsel is na aftrek van vaste lasten, zorgkosten, schulden afbetalingen.</a:t>
            </a:r>
            <a:endParaRPr lang="nl-NL" dirty="0"/>
          </a:p>
        </p:txBody>
      </p:sp>
      <p:sp>
        <p:nvSpPr>
          <p:cNvPr id="4" name="Tijdelijke aanduiding voor dianummer 3"/>
          <p:cNvSpPr>
            <a:spLocks noGrp="1"/>
          </p:cNvSpPr>
          <p:nvPr>
            <p:ph type="sldNum" sz="quarter" idx="10"/>
          </p:nvPr>
        </p:nvSpPr>
        <p:spPr/>
        <p:txBody>
          <a:bodyPr/>
          <a:lstStyle/>
          <a:p>
            <a:fld id="{812FE4B2-4C58-486D-9F3C-84B718FCD4AB}" type="slidenum">
              <a:rPr lang="nl-NL" smtClean="0"/>
              <a:pPr/>
              <a:t>7</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Antwoord: 515 euro</a:t>
            </a:r>
          </a:p>
          <a:p>
            <a:r>
              <a:rPr lang="nl-NL" dirty="0"/>
              <a:t>Nieuwe</a:t>
            </a:r>
            <a:r>
              <a:rPr lang="nl-NL" baseline="0" dirty="0"/>
              <a:t> schoenen, een jas, koffie, </a:t>
            </a:r>
            <a:r>
              <a:rPr lang="nl-NL" baseline="0" dirty="0" err="1"/>
              <a:t>ontbijtprodcuten</a:t>
            </a:r>
            <a:endParaRPr lang="nl-NL" dirty="0"/>
          </a:p>
        </p:txBody>
      </p:sp>
      <p:sp>
        <p:nvSpPr>
          <p:cNvPr id="4" name="Tijdelijke aanduiding voor dianummer 3"/>
          <p:cNvSpPr>
            <a:spLocks noGrp="1"/>
          </p:cNvSpPr>
          <p:nvPr>
            <p:ph type="sldNum" sz="quarter" idx="10"/>
          </p:nvPr>
        </p:nvSpPr>
        <p:spPr/>
        <p:txBody>
          <a:bodyPr/>
          <a:lstStyle/>
          <a:p>
            <a:fld id="{812FE4B2-4C58-486D-9F3C-84B718FCD4AB}" type="slidenum">
              <a:rPr lang="nl-NL" smtClean="0"/>
              <a:pPr/>
              <a:t>8</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Veelal houdbare producten</a:t>
            </a:r>
          </a:p>
          <a:p>
            <a:r>
              <a:rPr lang="nl-NL" dirty="0"/>
              <a:t>Groente in blik of pot,</a:t>
            </a:r>
            <a:r>
              <a:rPr lang="nl-NL" baseline="0" dirty="0"/>
              <a:t> </a:t>
            </a:r>
            <a:r>
              <a:rPr lang="nl-NL" dirty="0"/>
              <a:t>Fruit</a:t>
            </a:r>
            <a:r>
              <a:rPr lang="nl-NL" baseline="0" dirty="0"/>
              <a:t> in blik of pot, Soepen in blik, Koffie en thee, Rijst, Olijfolie, Rijst, Pasta’s en pastasauzen, </a:t>
            </a:r>
            <a:r>
              <a:rPr lang="nl-NL" baseline="0" dirty="0" err="1"/>
              <a:t>aardappelpurree</a:t>
            </a:r>
            <a:r>
              <a:rPr lang="nl-NL" baseline="0" dirty="0"/>
              <a:t>, vis in blik, houdbare melk en chocolademelk.</a:t>
            </a:r>
          </a:p>
          <a:p>
            <a:r>
              <a:rPr lang="nl-NL" baseline="0" dirty="0"/>
              <a:t>Brood krijgen we bv van bakkerij ‘</a:t>
            </a:r>
            <a:r>
              <a:rPr lang="nl-NL" baseline="0" dirty="0" err="1"/>
              <a:t>t</a:t>
            </a:r>
            <a:r>
              <a:rPr lang="nl-NL" baseline="0" dirty="0"/>
              <a:t> </a:t>
            </a:r>
            <a:r>
              <a:rPr lang="nl-NL" baseline="0" dirty="0" err="1"/>
              <a:t>Kraayennest</a:t>
            </a:r>
            <a:r>
              <a:rPr lang="nl-NL" baseline="0" dirty="0"/>
              <a:t>.</a:t>
            </a:r>
          </a:p>
          <a:p>
            <a:r>
              <a:rPr lang="nl-NL" baseline="0" dirty="0"/>
              <a:t>Eieren, ontbijtproducten</a:t>
            </a:r>
          </a:p>
        </p:txBody>
      </p:sp>
      <p:sp>
        <p:nvSpPr>
          <p:cNvPr id="4" name="Tijdelijke aanduiding voor dianummer 3"/>
          <p:cNvSpPr>
            <a:spLocks noGrp="1"/>
          </p:cNvSpPr>
          <p:nvPr>
            <p:ph type="sldNum" sz="quarter" idx="10"/>
          </p:nvPr>
        </p:nvSpPr>
        <p:spPr/>
        <p:txBody>
          <a:bodyPr/>
          <a:lstStyle/>
          <a:p>
            <a:fld id="{812FE4B2-4C58-486D-9F3C-84B718FCD4AB}" type="slidenum">
              <a:rPr lang="nl-NL" smtClean="0"/>
              <a:pPr/>
              <a:t>11</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Niemand wordt betaald. Ook bestuursleden niet.  </a:t>
            </a:r>
          </a:p>
          <a:p>
            <a:r>
              <a:rPr lang="nl-NL" dirty="0"/>
              <a:t>Het</a:t>
            </a:r>
            <a:r>
              <a:rPr lang="nl-NL" baseline="0" dirty="0"/>
              <a:t> aantal voedselbanken neemt nog altijd toe, maar minimaal. Veelal zijn het grote uitgiftepunten die verzelfstandig worden.</a:t>
            </a:r>
          </a:p>
          <a:p>
            <a:pPr marL="0" marR="0" indent="0" algn="l" defTabSz="457200" rtl="0" eaLnBrk="1" fontAlgn="auto" latinLnBrk="0" hangingPunct="1">
              <a:lnSpc>
                <a:spcPct val="100000"/>
              </a:lnSpc>
              <a:spcBef>
                <a:spcPts val="0"/>
              </a:spcBef>
              <a:spcAft>
                <a:spcPts val="0"/>
              </a:spcAft>
              <a:buClrTx/>
              <a:buSzTx/>
              <a:buFontTx/>
              <a:buNone/>
              <a:tabLst/>
              <a:defRPr/>
            </a:pPr>
            <a:r>
              <a:rPr lang="nl-NL" baseline="0" dirty="0"/>
              <a:t>Voedselbanken zijn in meer dan 96% van alle gemeenten vertegenwoordigd. Er kan maar 1 voedselbank in een gemeente aanwezig zijn. Door gemeentelijke herindelingen schommelt het getal (365) in de tijd. </a:t>
            </a:r>
            <a:r>
              <a:rPr lang="nl-NL" dirty="0"/>
              <a:t>Er zit altijd een voedselbank in de buurt</a:t>
            </a:r>
          </a:p>
          <a:p>
            <a:endParaRPr lang="nl-NL" baseline="0" dirty="0"/>
          </a:p>
          <a:p>
            <a:r>
              <a:rPr lang="nl-NL" baseline="0" dirty="0"/>
              <a:t>In 2018 zal het aantal regionale distributie centra worden uitgebreid tot 11. </a:t>
            </a:r>
            <a:endParaRPr lang="nl-NL" dirty="0"/>
          </a:p>
        </p:txBody>
      </p:sp>
      <p:sp>
        <p:nvSpPr>
          <p:cNvPr id="4" name="Tijdelijke aanduiding voor dianummer 3"/>
          <p:cNvSpPr>
            <a:spLocks noGrp="1"/>
          </p:cNvSpPr>
          <p:nvPr>
            <p:ph type="sldNum" sz="quarter" idx="10"/>
          </p:nvPr>
        </p:nvSpPr>
        <p:spPr/>
        <p:txBody>
          <a:bodyPr/>
          <a:lstStyle/>
          <a:p>
            <a:fld id="{D0F69FB5-CF58-524A-BFCF-1F9A907890BE}" type="slidenum">
              <a:rPr lang="nl-NL" smtClean="0"/>
              <a:pPr/>
              <a:t>13</a:t>
            </a:fld>
            <a:endParaRPr lang="nl-NL"/>
          </a:p>
        </p:txBody>
      </p:sp>
    </p:spTree>
    <p:extLst>
      <p:ext uri="{BB962C8B-B14F-4D97-AF65-F5344CB8AC3E}">
        <p14:creationId xmlns:p14="http://schemas.microsoft.com/office/powerpoint/2010/main" val="1863325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Zij brengen de pakketten elke week naar de uitgiftepunten en halen</a:t>
            </a:r>
            <a:r>
              <a:rPr lang="nl-NL" baseline="0" dirty="0"/>
              <a:t> producten op bij bedrijven en bij acties</a:t>
            </a:r>
            <a:r>
              <a:rPr lang="nl-NL" dirty="0"/>
              <a:t> </a:t>
            </a:r>
          </a:p>
        </p:txBody>
      </p:sp>
      <p:sp>
        <p:nvSpPr>
          <p:cNvPr id="4" name="Tijdelijke aanduiding voor dianummer 3"/>
          <p:cNvSpPr>
            <a:spLocks noGrp="1"/>
          </p:cNvSpPr>
          <p:nvPr>
            <p:ph type="sldNum" sz="quarter" idx="10"/>
          </p:nvPr>
        </p:nvSpPr>
        <p:spPr/>
        <p:txBody>
          <a:bodyPr/>
          <a:lstStyle/>
          <a:p>
            <a:fld id="{812FE4B2-4C58-486D-9F3C-84B718FCD4AB}" type="slidenum">
              <a:rPr lang="nl-NL" smtClean="0"/>
              <a:pPr/>
              <a:t>17</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EA7C178F-A233-46E4-97E4-7EA4F2728314}" type="datetimeFigureOut">
              <a:rPr lang="nl-NL" smtClean="0"/>
              <a:pPr/>
              <a:t>19-10-2022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5319BED-D341-436B-9527-E541A55BEBD1}" type="slidenum">
              <a:rPr lang="nl-NL" smtClean="0"/>
              <a:pPr/>
              <a:t>‹nr.›</a:t>
            </a:fld>
            <a:endParaRPr lang="nl-NL"/>
          </a:p>
        </p:txBody>
      </p:sp>
    </p:spTree>
    <p:extLst>
      <p:ext uri="{BB962C8B-B14F-4D97-AF65-F5344CB8AC3E}">
        <p14:creationId xmlns:p14="http://schemas.microsoft.com/office/powerpoint/2010/main" val="1749963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A7C178F-A233-46E4-97E4-7EA4F2728314}" type="datetimeFigureOut">
              <a:rPr lang="nl-NL" smtClean="0"/>
              <a:pPr/>
              <a:t>19-10-2022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5319BED-D341-436B-9527-E541A55BEBD1}" type="slidenum">
              <a:rPr lang="nl-NL" smtClean="0"/>
              <a:pPr/>
              <a:t>‹nr.›</a:t>
            </a:fld>
            <a:endParaRPr lang="nl-NL"/>
          </a:p>
        </p:txBody>
      </p:sp>
    </p:spTree>
    <p:extLst>
      <p:ext uri="{BB962C8B-B14F-4D97-AF65-F5344CB8AC3E}">
        <p14:creationId xmlns:p14="http://schemas.microsoft.com/office/powerpoint/2010/main" val="2339969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365125"/>
            <a:ext cx="1971675"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8650" y="365125"/>
            <a:ext cx="5800725"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A7C178F-A233-46E4-97E4-7EA4F2728314}" type="datetimeFigureOut">
              <a:rPr lang="nl-NL" smtClean="0"/>
              <a:pPr/>
              <a:t>19-10-2022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5319BED-D341-436B-9527-E541A55BEBD1}" type="slidenum">
              <a:rPr lang="nl-NL" smtClean="0"/>
              <a:pPr/>
              <a:t>‹nr.›</a:t>
            </a:fld>
            <a:endParaRPr lang="nl-NL"/>
          </a:p>
        </p:txBody>
      </p:sp>
    </p:spTree>
    <p:extLst>
      <p:ext uri="{BB962C8B-B14F-4D97-AF65-F5344CB8AC3E}">
        <p14:creationId xmlns:p14="http://schemas.microsoft.com/office/powerpoint/2010/main" val="4016353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28650" y="1052736"/>
            <a:ext cx="7886700" cy="637953"/>
          </a:xfrm>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A7C178F-A233-46E4-97E4-7EA4F2728314}" type="datetimeFigureOut">
              <a:rPr lang="nl-NL" smtClean="0"/>
              <a:pPr/>
              <a:t>19-10-2022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5319BED-D341-436B-9527-E541A55BEBD1}" type="slidenum">
              <a:rPr lang="nl-NL" smtClean="0"/>
              <a:pPr/>
              <a:t>‹nr.›</a:t>
            </a:fld>
            <a:endParaRPr lang="nl-NL"/>
          </a:p>
        </p:txBody>
      </p:sp>
    </p:spTree>
    <p:extLst>
      <p:ext uri="{BB962C8B-B14F-4D97-AF65-F5344CB8AC3E}">
        <p14:creationId xmlns:p14="http://schemas.microsoft.com/office/powerpoint/2010/main" val="3312198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nl-NL"/>
              <a:t>Klik om de stijl te bewerken</a:t>
            </a:r>
          </a:p>
        </p:txBody>
      </p:sp>
      <p:sp>
        <p:nvSpPr>
          <p:cNvPr id="3" name="Tijdelijke aanduiding voor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EA7C178F-A233-46E4-97E4-7EA4F2728314}" type="datetimeFigureOut">
              <a:rPr lang="nl-NL" smtClean="0"/>
              <a:pPr/>
              <a:t>19-10-2022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5319BED-D341-436B-9527-E541A55BEBD1}" type="slidenum">
              <a:rPr lang="nl-NL" smtClean="0"/>
              <a:pPr/>
              <a:t>‹nr.›</a:t>
            </a:fld>
            <a:endParaRPr lang="nl-NL"/>
          </a:p>
        </p:txBody>
      </p:sp>
    </p:spTree>
    <p:extLst>
      <p:ext uri="{BB962C8B-B14F-4D97-AF65-F5344CB8AC3E}">
        <p14:creationId xmlns:p14="http://schemas.microsoft.com/office/powerpoint/2010/main" val="100610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628650" y="908720"/>
            <a:ext cx="7886700" cy="781969"/>
          </a:xfrm>
        </p:spPr>
        <p:txBody>
          <a:bodyPr/>
          <a:lstStyle/>
          <a:p>
            <a:r>
              <a:rPr lang="nl-NL"/>
              <a:t>Klik om de stijl te bewerken</a:t>
            </a:r>
          </a:p>
        </p:txBody>
      </p:sp>
      <p:sp>
        <p:nvSpPr>
          <p:cNvPr id="3" name="Tijdelijke aanduiding voor inhoud 2"/>
          <p:cNvSpPr>
            <a:spLocks noGrp="1"/>
          </p:cNvSpPr>
          <p:nvPr>
            <p:ph sz="half" idx="1"/>
          </p:nvPr>
        </p:nvSpPr>
        <p:spPr>
          <a:xfrm>
            <a:off x="6286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291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EA7C178F-A233-46E4-97E4-7EA4F2728314}" type="datetimeFigureOut">
              <a:rPr lang="nl-NL" smtClean="0"/>
              <a:pPr/>
              <a:t>19-10-2022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5319BED-D341-436B-9527-E541A55BEBD1}" type="slidenum">
              <a:rPr lang="nl-NL" smtClean="0"/>
              <a:pPr/>
              <a:t>‹nr.›</a:t>
            </a:fld>
            <a:endParaRPr lang="nl-NL"/>
          </a:p>
        </p:txBody>
      </p:sp>
      <p:pic>
        <p:nvPicPr>
          <p:cNvPr id="8194" name="Picture 2" descr="http://www.voedselbankennederland.nl/templates/default/images/main/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2598" y="316584"/>
            <a:ext cx="2152650" cy="457200"/>
          </a:xfrm>
          <a:prstGeom prst="rect">
            <a:avLst/>
          </a:prstGeom>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spTree>
    <p:extLst>
      <p:ext uri="{BB962C8B-B14F-4D97-AF65-F5344CB8AC3E}">
        <p14:creationId xmlns:p14="http://schemas.microsoft.com/office/powerpoint/2010/main" val="2132103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836712"/>
            <a:ext cx="7886700" cy="853977"/>
          </a:xfrm>
        </p:spPr>
        <p:txBody>
          <a:bodyPr/>
          <a:lstStyle/>
          <a:p>
            <a:r>
              <a:rPr lang="nl-NL"/>
              <a:t>Klik om de stijl te bewerken</a:t>
            </a:r>
          </a:p>
        </p:txBody>
      </p:sp>
      <p:sp>
        <p:nvSpPr>
          <p:cNvPr id="3" name="Tijdelijke aanduiding voor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Tijdelijke aanduiding voor inhoud 3"/>
          <p:cNvSpPr>
            <a:spLocks noGrp="1"/>
          </p:cNvSpPr>
          <p:nvPr>
            <p:ph sz="half" idx="2"/>
          </p:nvPr>
        </p:nvSpPr>
        <p:spPr>
          <a:xfrm>
            <a:off x="629842" y="2505075"/>
            <a:ext cx="3868340"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Tijdelijke aanduiding voor inhoud 5"/>
          <p:cNvSpPr>
            <a:spLocks noGrp="1"/>
          </p:cNvSpPr>
          <p:nvPr>
            <p:ph sz="quarter" idx="4"/>
          </p:nvPr>
        </p:nvSpPr>
        <p:spPr>
          <a:xfrm>
            <a:off x="4629150" y="2505075"/>
            <a:ext cx="3887391"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EA7C178F-A233-46E4-97E4-7EA4F2728314}" type="datetimeFigureOut">
              <a:rPr lang="nl-NL" smtClean="0"/>
              <a:pPr/>
              <a:t>19-10-2022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5319BED-D341-436B-9527-E541A55BEBD1}" type="slidenum">
              <a:rPr lang="nl-NL" smtClean="0"/>
              <a:pPr/>
              <a:t>‹nr.›</a:t>
            </a:fld>
            <a:endParaRPr lang="nl-NL"/>
          </a:p>
        </p:txBody>
      </p:sp>
      <p:pic>
        <p:nvPicPr>
          <p:cNvPr id="7170" name="Picture 2" descr="http://www.voedselbankennederland.nl/templates/default/images/main/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8650" y="213793"/>
            <a:ext cx="2152650" cy="457200"/>
          </a:xfrm>
          <a:prstGeom prst="rect">
            <a:avLst/>
          </a:prstGeom>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spTree>
    <p:extLst>
      <p:ext uri="{BB962C8B-B14F-4D97-AF65-F5344CB8AC3E}">
        <p14:creationId xmlns:p14="http://schemas.microsoft.com/office/powerpoint/2010/main" val="3177066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628650" y="663277"/>
            <a:ext cx="7886700" cy="1325563"/>
          </a:xfrm>
        </p:spPr>
        <p:txBody>
          <a:bodyPr/>
          <a:lstStyle/>
          <a:p>
            <a:r>
              <a:rPr lang="nl-NL" dirty="0"/>
              <a:t>Klik om de stijl te bewerken</a:t>
            </a:r>
          </a:p>
        </p:txBody>
      </p:sp>
      <p:sp>
        <p:nvSpPr>
          <p:cNvPr id="3" name="Tijdelijke aanduiding voor datum 2"/>
          <p:cNvSpPr>
            <a:spLocks noGrp="1"/>
          </p:cNvSpPr>
          <p:nvPr>
            <p:ph type="dt" sz="half" idx="10"/>
          </p:nvPr>
        </p:nvSpPr>
        <p:spPr/>
        <p:txBody>
          <a:bodyPr/>
          <a:lstStyle/>
          <a:p>
            <a:fld id="{EA7C178F-A233-46E4-97E4-7EA4F2728314}" type="datetimeFigureOut">
              <a:rPr lang="nl-NL" smtClean="0"/>
              <a:pPr/>
              <a:t>19-10-2022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5319BED-D341-436B-9527-E541A55BEBD1}" type="slidenum">
              <a:rPr lang="nl-NL" smtClean="0"/>
              <a:pPr/>
              <a:t>‹nr.›</a:t>
            </a:fld>
            <a:endParaRPr lang="nl-NL"/>
          </a:p>
        </p:txBody>
      </p:sp>
      <p:pic>
        <p:nvPicPr>
          <p:cNvPr id="6146" name="Picture 2" descr="http://www.voedselbankennederland.nl/templates/default/images/main/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2120" y="163488"/>
            <a:ext cx="2152650" cy="457200"/>
          </a:xfrm>
          <a:prstGeom prst="rect">
            <a:avLst/>
          </a:prstGeom>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spTree>
    <p:extLst>
      <p:ext uri="{BB962C8B-B14F-4D97-AF65-F5344CB8AC3E}">
        <p14:creationId xmlns:p14="http://schemas.microsoft.com/office/powerpoint/2010/main" val="1284991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A7C178F-A233-46E4-97E4-7EA4F2728314}" type="datetimeFigureOut">
              <a:rPr lang="nl-NL" smtClean="0"/>
              <a:pPr/>
              <a:t>19-10-2022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5319BED-D341-436B-9527-E541A55BEBD1}" type="slidenum">
              <a:rPr lang="nl-NL" smtClean="0"/>
              <a:pPr/>
              <a:t>‹nr.›</a:t>
            </a:fld>
            <a:endParaRPr lang="nl-NL"/>
          </a:p>
        </p:txBody>
      </p:sp>
    </p:spTree>
    <p:extLst>
      <p:ext uri="{BB962C8B-B14F-4D97-AF65-F5344CB8AC3E}">
        <p14:creationId xmlns:p14="http://schemas.microsoft.com/office/powerpoint/2010/main" val="2123772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836712"/>
            <a:ext cx="2949178" cy="1220688"/>
          </a:xfrm>
        </p:spPr>
        <p:txBody>
          <a:bodyPr anchor="b"/>
          <a:lstStyle>
            <a:lvl1pPr>
              <a:defRPr sz="2400"/>
            </a:lvl1pPr>
          </a:lstStyle>
          <a:p>
            <a:r>
              <a:rPr lang="nl-NL"/>
              <a:t>Klik om de stijl te bewerken</a:t>
            </a:r>
          </a:p>
        </p:txBody>
      </p:sp>
      <p:sp>
        <p:nvSpPr>
          <p:cNvPr id="3" name="Tijdelijke aanduiding voor inhou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EA7C178F-A233-46E4-97E4-7EA4F2728314}" type="datetimeFigureOut">
              <a:rPr lang="nl-NL" smtClean="0"/>
              <a:pPr/>
              <a:t>19-10-2022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5319BED-D341-436B-9527-E541A55BEBD1}" type="slidenum">
              <a:rPr lang="nl-NL" smtClean="0"/>
              <a:pPr/>
              <a:t>‹nr.›</a:t>
            </a:fld>
            <a:endParaRPr lang="nl-NL"/>
          </a:p>
        </p:txBody>
      </p:sp>
    </p:spTree>
    <p:extLst>
      <p:ext uri="{BB962C8B-B14F-4D97-AF65-F5344CB8AC3E}">
        <p14:creationId xmlns:p14="http://schemas.microsoft.com/office/powerpoint/2010/main" val="354984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836712"/>
            <a:ext cx="2949178" cy="1220688"/>
          </a:xfrm>
        </p:spPr>
        <p:txBody>
          <a:bodyPr anchor="b"/>
          <a:lstStyle>
            <a:lvl1pPr>
              <a:defRPr sz="2400"/>
            </a:lvl1pPr>
          </a:lstStyle>
          <a:p>
            <a:r>
              <a:rPr lang="nl-NL"/>
              <a:t>Klik om de stijl te bewerken</a:t>
            </a:r>
          </a:p>
        </p:txBody>
      </p:sp>
      <p:sp>
        <p:nvSpPr>
          <p:cNvPr id="3" name="Tijdelijke aanduiding voor afbeelding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EA7C178F-A233-46E4-97E4-7EA4F2728314}" type="datetimeFigureOut">
              <a:rPr lang="nl-NL" smtClean="0"/>
              <a:pPr/>
              <a:t>19-10-2022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5319BED-D341-436B-9527-E541A55BEBD1}" type="slidenum">
              <a:rPr lang="nl-NL" smtClean="0"/>
              <a:pPr/>
              <a:t>‹nr.›</a:t>
            </a:fld>
            <a:endParaRPr lang="nl-NL"/>
          </a:p>
        </p:txBody>
      </p:sp>
    </p:spTree>
    <p:extLst>
      <p:ext uri="{BB962C8B-B14F-4D97-AF65-F5344CB8AC3E}">
        <p14:creationId xmlns:p14="http://schemas.microsoft.com/office/powerpoint/2010/main" val="64658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980728"/>
            <a:ext cx="7886700" cy="709961"/>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A7C178F-A233-46E4-97E4-7EA4F2728314}" type="datetimeFigureOut">
              <a:rPr lang="nl-NL" smtClean="0"/>
              <a:pPr/>
              <a:t>19-10-2022</a:t>
            </a:fld>
            <a:endParaRPr lang="nl-NL"/>
          </a:p>
        </p:txBody>
      </p:sp>
      <p:sp>
        <p:nvSpPr>
          <p:cNvPr id="5" name="Tijdelijke aanduiding voor voet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5319BED-D341-436B-9527-E541A55BEBD1}" type="slidenum">
              <a:rPr lang="nl-NL" smtClean="0"/>
              <a:pPr/>
              <a:t>‹nr.›</a:t>
            </a:fld>
            <a:endParaRPr lang="nl-NL"/>
          </a:p>
        </p:txBody>
      </p:sp>
      <p:pic>
        <p:nvPicPr>
          <p:cNvPr id="12290" name="Picture 2" descr="http://www.voedselbankennederland.nl/templates/default/images/main/logo.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57497" y="344140"/>
            <a:ext cx="2152650" cy="457200"/>
          </a:xfrm>
          <a:prstGeom prst="rect">
            <a:avLst/>
          </a:prstGeom>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spTree>
    <p:extLst>
      <p:ext uri="{BB962C8B-B14F-4D97-AF65-F5344CB8AC3E}">
        <p14:creationId xmlns:p14="http://schemas.microsoft.com/office/powerpoint/2010/main" val="3495067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s://www.voedselbanknijmegen.nl/2022/nieuwe-video-van-onze-voedselbank/"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827584" y="3284984"/>
            <a:ext cx="7772400" cy="1470025"/>
          </a:xfrm>
        </p:spPr>
        <p:txBody>
          <a:bodyPr>
            <a:normAutofit fontScale="90000"/>
          </a:bodyPr>
          <a:lstStyle/>
          <a:p>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endParaRPr lang="nl-NL" dirty="0">
              <a:solidFill>
                <a:srgbClr val="7030A0"/>
              </a:solidFill>
            </a:endParaRPr>
          </a:p>
        </p:txBody>
      </p:sp>
      <p:pic>
        <p:nvPicPr>
          <p:cNvPr id="4" name="Afbeelding 3" descr="Afbeelding met persoon, man, binnen, tafel&#10;&#10;Automatisch gegenereerde beschrijving">
            <a:extLst>
              <a:ext uri="{FF2B5EF4-FFF2-40B4-BE49-F238E27FC236}">
                <a16:creationId xmlns:a16="http://schemas.microsoft.com/office/drawing/2014/main" id="{C37D7227-67E2-42B1-B1B9-43A7AC0A94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124744"/>
            <a:ext cx="8316416" cy="55449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990847"/>
            <a:ext cx="7886700" cy="637953"/>
          </a:xfrm>
        </p:spPr>
        <p:txBody>
          <a:bodyPr>
            <a:normAutofit fontScale="90000"/>
          </a:bodyPr>
          <a:lstStyle/>
          <a:p>
            <a:r>
              <a:rPr lang="nl-NL" sz="4000" dirty="0"/>
              <a:t>Hoe zamelt de voedselbank in?</a:t>
            </a:r>
          </a:p>
        </p:txBody>
      </p:sp>
      <p:sp>
        <p:nvSpPr>
          <p:cNvPr id="3" name="Tijdelijke aanduiding voor inhoud 2"/>
          <p:cNvSpPr>
            <a:spLocks noGrp="1"/>
          </p:cNvSpPr>
          <p:nvPr>
            <p:ph idx="1"/>
          </p:nvPr>
        </p:nvSpPr>
        <p:spPr>
          <a:xfrm>
            <a:off x="734888" y="1671526"/>
            <a:ext cx="8229600" cy="4525963"/>
          </a:xfrm>
        </p:spPr>
        <p:txBody>
          <a:bodyPr/>
          <a:lstStyle/>
          <a:p>
            <a:r>
              <a:rPr lang="nl-NL" dirty="0"/>
              <a:t>Met supermarkten:</a:t>
            </a:r>
          </a:p>
          <a:p>
            <a:pPr lvl="1"/>
            <a:r>
              <a:rPr lang="nl-NL" dirty="0"/>
              <a:t>Voorraden die over zijn</a:t>
            </a:r>
          </a:p>
          <a:p>
            <a:pPr lvl="1"/>
            <a:r>
              <a:rPr lang="nl-NL" dirty="0"/>
              <a:t>Eten waarvan de houdbaarheidsdatum in zicht komt</a:t>
            </a:r>
          </a:p>
          <a:p>
            <a:pPr lvl="1"/>
            <a:r>
              <a:rPr lang="nl-NL" dirty="0"/>
              <a:t>Acties: als je koopt, iets extra’s in je wagentje voor de Voedselbank</a:t>
            </a:r>
          </a:p>
          <a:p>
            <a:r>
              <a:rPr lang="nl-NL" dirty="0"/>
              <a:t>Met bedrijven die (eten) willen doneren</a:t>
            </a:r>
          </a:p>
          <a:p>
            <a:r>
              <a:rPr lang="nl-NL" dirty="0"/>
              <a:t>Eigen actie van heel veel mensen of clubjes</a:t>
            </a:r>
          </a:p>
          <a:p>
            <a:r>
              <a:rPr lang="nl-NL" dirty="0"/>
              <a:t>Met donaties kopen we soms eten bij dat tekort is</a:t>
            </a:r>
          </a:p>
          <a:p>
            <a:r>
              <a:rPr lang="nl-NL" dirty="0"/>
              <a:t>GEZOND en gevarieerd, LEKKERS voor erbij mag</a:t>
            </a:r>
          </a:p>
          <a:p>
            <a:endParaRPr lang="nl-NL" dirty="0"/>
          </a:p>
          <a:p>
            <a:endParaRPr lang="nl-NL" dirty="0"/>
          </a:p>
        </p:txBody>
      </p:sp>
      <p:pic>
        <p:nvPicPr>
          <p:cNvPr id="5122" name="Picture 2" descr="http://www.devleermuis.be/wordpress/wp-content/uploads/2008/01/eggs_main.jpg"/>
          <p:cNvPicPr>
            <a:picLocks noChangeAspect="1" noChangeArrowheads="1"/>
          </p:cNvPicPr>
          <p:nvPr/>
        </p:nvPicPr>
        <p:blipFill rotWithShape="1">
          <a:blip r:embed="rId2" cstate="print"/>
          <a:srcRect l="26707"/>
          <a:stretch/>
        </p:blipFill>
        <p:spPr bwMode="auto">
          <a:xfrm>
            <a:off x="5148064" y="4797151"/>
            <a:ext cx="1976190" cy="1800201"/>
          </a:xfrm>
          <a:prstGeom prst="rect">
            <a:avLst/>
          </a:prstGeom>
          <a:noFill/>
        </p:spPr>
      </p:pic>
      <p:pic>
        <p:nvPicPr>
          <p:cNvPr id="5124" name="Picture 4" descr="http://www.nrcnext.nl/files/2011/10/pepernoten_groot.jpg"/>
          <p:cNvPicPr>
            <a:picLocks noChangeAspect="1" noChangeArrowheads="1"/>
          </p:cNvPicPr>
          <p:nvPr/>
        </p:nvPicPr>
        <p:blipFill>
          <a:blip r:embed="rId3" cstate="print"/>
          <a:srcRect/>
          <a:stretch>
            <a:fillRect/>
          </a:stretch>
        </p:blipFill>
        <p:spPr bwMode="auto">
          <a:xfrm>
            <a:off x="7164288" y="4786610"/>
            <a:ext cx="1800200" cy="1800201"/>
          </a:xfrm>
          <a:prstGeom prst="rect">
            <a:avLst/>
          </a:prstGeom>
          <a:noFill/>
        </p:spPr>
      </p:pic>
      <p:sp>
        <p:nvSpPr>
          <p:cNvPr id="5" name="AutoShape 2" descr="Afbeeldingsresultaat voor foto boerenk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9" name="Afbeelding 8"/>
          <p:cNvPicPr>
            <a:picLocks noChangeAspect="1"/>
          </p:cNvPicPr>
          <p:nvPr/>
        </p:nvPicPr>
        <p:blipFill rotWithShape="1">
          <a:blip r:embed="rId4"/>
          <a:srcRect r="16528"/>
          <a:stretch/>
        </p:blipFill>
        <p:spPr>
          <a:xfrm>
            <a:off x="3131840" y="4786609"/>
            <a:ext cx="1999526" cy="1800201"/>
          </a:xfrm>
          <a:prstGeom prst="rect">
            <a:avLst/>
          </a:prstGeom>
        </p:spPr>
      </p:pic>
      <p:pic>
        <p:nvPicPr>
          <p:cNvPr id="10" name="Afbeelding 9"/>
          <p:cNvPicPr>
            <a:picLocks noChangeAspect="1"/>
          </p:cNvPicPr>
          <p:nvPr/>
        </p:nvPicPr>
        <p:blipFill rotWithShape="1">
          <a:blip r:embed="rId5"/>
          <a:srcRect l="40362"/>
          <a:stretch/>
        </p:blipFill>
        <p:spPr>
          <a:xfrm>
            <a:off x="508666" y="4797151"/>
            <a:ext cx="2513934" cy="178965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4000" dirty="0"/>
              <a:t>Wat heeft de voedselbank NODIG?</a:t>
            </a:r>
            <a:br>
              <a:rPr lang="nl-NL" sz="4000" dirty="0"/>
            </a:br>
            <a:r>
              <a:rPr lang="nl-NL" sz="4000" dirty="0"/>
              <a:t>Bedenk minstens 10 dingen</a:t>
            </a:r>
          </a:p>
        </p:txBody>
      </p:sp>
      <p:sp>
        <p:nvSpPr>
          <p:cNvPr id="3" name="Tijdelijke aanduiding voor inhoud 2"/>
          <p:cNvSpPr>
            <a:spLocks noGrp="1"/>
          </p:cNvSpPr>
          <p:nvPr>
            <p:ph sz="half" idx="1"/>
          </p:nvPr>
        </p:nvSpPr>
        <p:spPr/>
        <p:txBody>
          <a:bodyPr/>
          <a:lstStyle/>
          <a:p>
            <a:pPr marL="457200" indent="-457200">
              <a:lnSpc>
                <a:spcPct val="150000"/>
              </a:lnSpc>
              <a:buFont typeface="+mj-lt"/>
              <a:buAutoNum type="arabicPeriod"/>
            </a:pPr>
            <a:r>
              <a:rPr lang="nl-NL" dirty="0"/>
              <a:t> </a:t>
            </a:r>
          </a:p>
          <a:p>
            <a:pPr marL="457200" indent="-457200">
              <a:lnSpc>
                <a:spcPct val="150000"/>
              </a:lnSpc>
              <a:buFont typeface="+mj-lt"/>
              <a:buAutoNum type="arabicPeriod"/>
            </a:pPr>
            <a:r>
              <a:rPr lang="nl-NL" dirty="0"/>
              <a:t> </a:t>
            </a:r>
          </a:p>
          <a:p>
            <a:pPr marL="457200" indent="-457200">
              <a:lnSpc>
                <a:spcPct val="150000"/>
              </a:lnSpc>
              <a:buFont typeface="+mj-lt"/>
              <a:buAutoNum type="arabicPeriod"/>
            </a:pPr>
            <a:r>
              <a:rPr lang="nl-NL" dirty="0"/>
              <a:t> </a:t>
            </a:r>
          </a:p>
          <a:p>
            <a:pPr marL="457200" indent="-457200">
              <a:lnSpc>
                <a:spcPct val="150000"/>
              </a:lnSpc>
              <a:buFont typeface="+mj-lt"/>
              <a:buAutoNum type="arabicPeriod"/>
            </a:pPr>
            <a:r>
              <a:rPr lang="nl-NL" dirty="0"/>
              <a:t> </a:t>
            </a:r>
          </a:p>
          <a:p>
            <a:pPr marL="457200" indent="-457200">
              <a:lnSpc>
                <a:spcPct val="150000"/>
              </a:lnSpc>
              <a:buFont typeface="+mj-lt"/>
              <a:buAutoNum type="arabicPeriod"/>
            </a:pPr>
            <a:r>
              <a:rPr lang="nl-NL" dirty="0"/>
              <a:t> </a:t>
            </a:r>
          </a:p>
          <a:p>
            <a:endParaRPr lang="nl-NL" dirty="0"/>
          </a:p>
        </p:txBody>
      </p:sp>
      <p:sp>
        <p:nvSpPr>
          <p:cNvPr id="4" name="Tijdelijke aanduiding voor inhoud 3"/>
          <p:cNvSpPr>
            <a:spLocks noGrp="1"/>
          </p:cNvSpPr>
          <p:nvPr>
            <p:ph sz="half" idx="2"/>
          </p:nvPr>
        </p:nvSpPr>
        <p:spPr/>
        <p:txBody>
          <a:bodyPr/>
          <a:lstStyle/>
          <a:p>
            <a:pPr marL="457200" indent="-457200">
              <a:lnSpc>
                <a:spcPct val="150000"/>
              </a:lnSpc>
              <a:buFont typeface="+mj-lt"/>
              <a:buAutoNum type="arabicPeriod" startAt="6"/>
            </a:pPr>
            <a:r>
              <a:rPr lang="nl-NL" dirty="0"/>
              <a:t> </a:t>
            </a:r>
          </a:p>
          <a:p>
            <a:pPr marL="457200" indent="-457200">
              <a:lnSpc>
                <a:spcPct val="150000"/>
              </a:lnSpc>
              <a:buFont typeface="+mj-lt"/>
              <a:buAutoNum type="arabicPeriod" startAt="6"/>
            </a:pPr>
            <a:r>
              <a:rPr lang="nl-NL" dirty="0"/>
              <a:t> </a:t>
            </a:r>
          </a:p>
          <a:p>
            <a:pPr marL="457200" indent="-457200">
              <a:lnSpc>
                <a:spcPct val="150000"/>
              </a:lnSpc>
              <a:buFont typeface="+mj-lt"/>
              <a:buAutoNum type="arabicPeriod" startAt="6"/>
            </a:pPr>
            <a:r>
              <a:rPr lang="nl-NL" dirty="0"/>
              <a:t> </a:t>
            </a:r>
          </a:p>
          <a:p>
            <a:pPr marL="457200" indent="-457200">
              <a:lnSpc>
                <a:spcPct val="150000"/>
              </a:lnSpc>
              <a:buFont typeface="+mj-lt"/>
              <a:buAutoNum type="arabicPeriod" startAt="6"/>
            </a:pPr>
            <a:r>
              <a:rPr lang="nl-NL" dirty="0"/>
              <a:t> </a:t>
            </a:r>
          </a:p>
          <a:p>
            <a:pPr marL="457200" indent="-457200">
              <a:lnSpc>
                <a:spcPct val="150000"/>
              </a:lnSpc>
              <a:buFont typeface="+mj-lt"/>
              <a:buAutoNum type="arabicPeriod" startAt="6"/>
            </a:pPr>
            <a:r>
              <a:rPr lang="nl-NL" dirty="0"/>
              <a:t> </a:t>
            </a:r>
          </a:p>
        </p:txBody>
      </p:sp>
      <p:pic>
        <p:nvPicPr>
          <p:cNvPr id="5122" name="Picture 2" descr="http://www.devleermuis.be/wordpress/wp-content/uploads/2008/01/eggs_main.jpg"/>
          <p:cNvPicPr>
            <a:picLocks noChangeAspect="1" noChangeArrowheads="1"/>
          </p:cNvPicPr>
          <p:nvPr/>
        </p:nvPicPr>
        <p:blipFill rotWithShape="1">
          <a:blip r:embed="rId3" cstate="print"/>
          <a:srcRect l="26707"/>
          <a:stretch/>
        </p:blipFill>
        <p:spPr bwMode="auto">
          <a:xfrm>
            <a:off x="5148064" y="4797151"/>
            <a:ext cx="1976190" cy="1800201"/>
          </a:xfrm>
          <a:prstGeom prst="rect">
            <a:avLst/>
          </a:prstGeom>
          <a:noFill/>
        </p:spPr>
      </p:pic>
      <p:pic>
        <p:nvPicPr>
          <p:cNvPr id="5124" name="Picture 4" descr="http://www.nrcnext.nl/files/2011/10/pepernoten_groot.jpg"/>
          <p:cNvPicPr>
            <a:picLocks noChangeAspect="1" noChangeArrowheads="1"/>
          </p:cNvPicPr>
          <p:nvPr/>
        </p:nvPicPr>
        <p:blipFill>
          <a:blip r:embed="rId4" cstate="print"/>
          <a:srcRect/>
          <a:stretch>
            <a:fillRect/>
          </a:stretch>
        </p:blipFill>
        <p:spPr bwMode="auto">
          <a:xfrm>
            <a:off x="7164288" y="4786610"/>
            <a:ext cx="1800200" cy="1800201"/>
          </a:xfrm>
          <a:prstGeom prst="rect">
            <a:avLst/>
          </a:prstGeom>
          <a:noFill/>
        </p:spPr>
      </p:pic>
      <p:sp>
        <p:nvSpPr>
          <p:cNvPr id="5" name="AutoShape 2" descr="Afbeeldingsresultaat voor foto boerenk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9" name="Afbeelding 8"/>
          <p:cNvPicPr>
            <a:picLocks noChangeAspect="1"/>
          </p:cNvPicPr>
          <p:nvPr/>
        </p:nvPicPr>
        <p:blipFill rotWithShape="1">
          <a:blip r:embed="rId5"/>
          <a:srcRect r="16528"/>
          <a:stretch/>
        </p:blipFill>
        <p:spPr>
          <a:xfrm>
            <a:off x="3131840" y="4786609"/>
            <a:ext cx="1999526" cy="1800201"/>
          </a:xfrm>
          <a:prstGeom prst="rect">
            <a:avLst/>
          </a:prstGeom>
        </p:spPr>
      </p:pic>
      <p:pic>
        <p:nvPicPr>
          <p:cNvPr id="10" name="Afbeelding 9"/>
          <p:cNvPicPr>
            <a:picLocks noChangeAspect="1"/>
          </p:cNvPicPr>
          <p:nvPr/>
        </p:nvPicPr>
        <p:blipFill rotWithShape="1">
          <a:blip r:embed="rId6"/>
          <a:srcRect l="40362"/>
          <a:stretch/>
        </p:blipFill>
        <p:spPr>
          <a:xfrm>
            <a:off x="508666" y="4797151"/>
            <a:ext cx="2513934" cy="1789659"/>
          </a:xfrm>
          <a:prstGeom prst="rect">
            <a:avLst/>
          </a:prstGeom>
        </p:spPr>
      </p:pic>
    </p:spTree>
    <p:extLst>
      <p:ext uri="{BB962C8B-B14F-4D97-AF65-F5344CB8AC3E}">
        <p14:creationId xmlns:p14="http://schemas.microsoft.com/office/powerpoint/2010/main" val="2287797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6800" y="914400"/>
            <a:ext cx="7886700" cy="781969"/>
          </a:xfrm>
        </p:spPr>
        <p:txBody>
          <a:bodyPr/>
          <a:lstStyle/>
          <a:p>
            <a:r>
              <a:rPr lang="nl-NL" dirty="0"/>
              <a:t>Wat zie je allemaal in het kratje zitten?</a:t>
            </a:r>
          </a:p>
        </p:txBody>
      </p:sp>
      <p:pic>
        <p:nvPicPr>
          <p:cNvPr id="5" name="Tijdelijke aanduiding voor inhoud 4" descr="DSC01418.jpg"/>
          <p:cNvPicPr>
            <a:picLocks noGrp="1" noChangeAspect="1"/>
          </p:cNvPicPr>
          <p:nvPr>
            <p:ph sz="half" idx="1"/>
          </p:nvPr>
        </p:nvPicPr>
        <p:blipFill>
          <a:blip r:embed="rId2"/>
          <a:stretch>
            <a:fillRect/>
          </a:stretch>
        </p:blipFill>
        <p:spPr>
          <a:xfrm>
            <a:off x="1447800" y="2286000"/>
            <a:ext cx="5619750" cy="3494399"/>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304800" y="1143000"/>
            <a:ext cx="8628840" cy="984885"/>
          </a:xfrm>
          <a:prstGeom prst="rect">
            <a:avLst/>
          </a:prstGeom>
          <a:noFill/>
        </p:spPr>
        <p:txBody>
          <a:bodyPr wrap="square" rtlCol="0">
            <a:spAutoFit/>
          </a:bodyPr>
          <a:lstStyle/>
          <a:p>
            <a:r>
              <a:rPr lang="nl-NL" sz="2000" b="1" dirty="0">
                <a:solidFill>
                  <a:schemeClr val="accent2"/>
                </a:solidFill>
              </a:rPr>
              <a:t>Nijmegen-Overbetuwe 2022</a:t>
            </a:r>
            <a:r>
              <a:rPr lang="nl-NL" sz="2000" dirty="0"/>
              <a:t>:  9 uitgiftepunten, 220 vrijwilligers, ca. 820 pakketten per week (2000 mensen waarvan ongeveer 600 kinderen)</a:t>
            </a:r>
          </a:p>
          <a:p>
            <a:endParaRPr lang="nl-NL" dirty="0"/>
          </a:p>
        </p:txBody>
      </p:sp>
      <p:sp>
        <p:nvSpPr>
          <p:cNvPr id="6" name="Tekstvak 5"/>
          <p:cNvSpPr txBox="1"/>
          <p:nvPr/>
        </p:nvSpPr>
        <p:spPr>
          <a:xfrm>
            <a:off x="899592" y="2276872"/>
            <a:ext cx="4232712" cy="615553"/>
          </a:xfrm>
          <a:prstGeom prst="rect">
            <a:avLst/>
          </a:prstGeom>
          <a:noFill/>
        </p:spPr>
        <p:txBody>
          <a:bodyPr wrap="none" rtlCol="0">
            <a:spAutoFit/>
          </a:bodyPr>
          <a:lstStyle/>
          <a:p>
            <a:r>
              <a:rPr lang="nl-NL" b="1" dirty="0">
                <a:solidFill>
                  <a:schemeClr val="accent2"/>
                </a:solidFill>
              </a:rPr>
              <a:t>LANDELIJK       </a:t>
            </a:r>
            <a:r>
              <a:rPr lang="nl-NL" sz="1600" dirty="0"/>
              <a:t>N.B. in 2021 172 voedselbanken</a:t>
            </a:r>
          </a:p>
          <a:p>
            <a:r>
              <a:rPr lang="nl-NL" sz="1600" b="1" dirty="0">
                <a:solidFill>
                  <a:schemeClr val="accent2"/>
                </a:solidFill>
              </a:rPr>
              <a:t> </a:t>
            </a:r>
          </a:p>
        </p:txBody>
      </p:sp>
      <p:pic>
        <p:nvPicPr>
          <p:cNvPr id="3" name="Afbeelding 2">
            <a:extLst>
              <a:ext uri="{FF2B5EF4-FFF2-40B4-BE49-F238E27FC236}">
                <a16:creationId xmlns:a16="http://schemas.microsoft.com/office/drawing/2014/main" id="{063E79E2-BD63-4AD5-B420-DC2A55437590}"/>
              </a:ext>
            </a:extLst>
          </p:cNvPr>
          <p:cNvPicPr>
            <a:picLocks noChangeAspect="1"/>
          </p:cNvPicPr>
          <p:nvPr/>
        </p:nvPicPr>
        <p:blipFill>
          <a:blip r:embed="rId3"/>
          <a:stretch>
            <a:fillRect/>
          </a:stretch>
        </p:blipFill>
        <p:spPr>
          <a:xfrm>
            <a:off x="944565" y="2646204"/>
            <a:ext cx="7254869" cy="3871296"/>
          </a:xfrm>
          <a:prstGeom prst="rect">
            <a:avLst/>
          </a:prstGeom>
        </p:spPr>
      </p:pic>
    </p:spTree>
    <p:extLst>
      <p:ext uri="{BB962C8B-B14F-4D97-AF65-F5344CB8AC3E}">
        <p14:creationId xmlns:p14="http://schemas.microsoft.com/office/powerpoint/2010/main" val="1381484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1196752"/>
            <a:ext cx="3943350" cy="637953"/>
          </a:xfrm>
        </p:spPr>
        <p:txBody>
          <a:bodyPr>
            <a:normAutofit/>
          </a:bodyPr>
          <a:lstStyle/>
          <a:p>
            <a:r>
              <a:rPr lang="nl-NL" sz="2800" b="1" dirty="0">
                <a:solidFill>
                  <a:srgbClr val="F5640B"/>
                </a:solidFill>
              </a:rPr>
              <a:t>Waar werken wij?</a:t>
            </a:r>
          </a:p>
        </p:txBody>
      </p:sp>
      <p:pic>
        <p:nvPicPr>
          <p:cNvPr id="4" name="Afbeelding 3">
            <a:extLst>
              <a:ext uri="{FF2B5EF4-FFF2-40B4-BE49-F238E27FC236}">
                <a16:creationId xmlns:a16="http://schemas.microsoft.com/office/drawing/2014/main" id="{D1136A7E-CBDB-0049-89EA-DF290B10576B}"/>
              </a:ext>
            </a:extLst>
          </p:cNvPr>
          <p:cNvPicPr>
            <a:picLocks noChangeAspect="1"/>
          </p:cNvPicPr>
          <p:nvPr/>
        </p:nvPicPr>
        <p:blipFill rotWithShape="1">
          <a:blip r:embed="rId2" cstate="print"/>
          <a:srcRect r="13059"/>
          <a:stretch/>
        </p:blipFill>
        <p:spPr>
          <a:xfrm>
            <a:off x="3635896" y="0"/>
            <a:ext cx="5544616" cy="6858000"/>
          </a:xfrm>
          <a:prstGeom prst="rect">
            <a:avLst/>
          </a:prstGeom>
        </p:spPr>
      </p:pic>
      <p:sp>
        <p:nvSpPr>
          <p:cNvPr id="3" name="Tijdelijke aanduiding voor inhoud 2"/>
          <p:cNvSpPr>
            <a:spLocks noGrp="1"/>
          </p:cNvSpPr>
          <p:nvPr>
            <p:ph idx="1"/>
          </p:nvPr>
        </p:nvSpPr>
        <p:spPr>
          <a:xfrm>
            <a:off x="683568" y="1806694"/>
            <a:ext cx="2935238" cy="4351338"/>
          </a:xfrm>
        </p:spPr>
        <p:txBody>
          <a:bodyPr>
            <a:normAutofit fontScale="85000" lnSpcReduction="20000"/>
          </a:bodyPr>
          <a:lstStyle/>
          <a:p>
            <a:r>
              <a:rPr lang="nl-NL" sz="2400" dirty="0"/>
              <a:t>Loods </a:t>
            </a:r>
            <a:r>
              <a:rPr lang="nl-NL" sz="2400" dirty="0" err="1"/>
              <a:t>Winkelsteegseweg</a:t>
            </a:r>
            <a:r>
              <a:rPr lang="nl-NL" sz="2400" dirty="0"/>
              <a:t> 144 b</a:t>
            </a:r>
          </a:p>
          <a:p>
            <a:endParaRPr lang="nl-NL" sz="2400" dirty="0"/>
          </a:p>
          <a:p>
            <a:r>
              <a:rPr lang="nl-NL" sz="2400" b="1" dirty="0"/>
              <a:t>5 </a:t>
            </a:r>
            <a:r>
              <a:rPr lang="nl-NL" sz="2400" dirty="0"/>
              <a:t>uitgiftepunten vrijdag Nijmegen </a:t>
            </a:r>
          </a:p>
          <a:p>
            <a:endParaRPr lang="nl-NL" sz="2400" dirty="0"/>
          </a:p>
          <a:p>
            <a:r>
              <a:rPr lang="nl-NL" sz="2400" b="1" dirty="0"/>
              <a:t>2</a:t>
            </a:r>
            <a:r>
              <a:rPr lang="nl-NL" sz="2400" dirty="0"/>
              <a:t> uitgiftepunten vrijdag in Elst en Zetten</a:t>
            </a:r>
          </a:p>
          <a:p>
            <a:endParaRPr lang="nl-NL" sz="2400" dirty="0"/>
          </a:p>
          <a:p>
            <a:r>
              <a:rPr lang="nl-NL" sz="2400" b="1" dirty="0"/>
              <a:t>1</a:t>
            </a:r>
            <a:r>
              <a:rPr lang="nl-NL" sz="2400" dirty="0"/>
              <a:t> uitgiftepunt woensdag in de </a:t>
            </a:r>
            <a:r>
              <a:rPr lang="nl-NL" sz="2400" dirty="0" err="1"/>
              <a:t>Goffert</a:t>
            </a:r>
            <a:endParaRPr lang="nl-NL" sz="2400" dirty="0"/>
          </a:p>
          <a:p>
            <a:endParaRPr lang="nl-NL" sz="2400" dirty="0"/>
          </a:p>
          <a:p>
            <a:r>
              <a:rPr lang="nl-NL" sz="2400" b="1" dirty="0"/>
              <a:t>1</a:t>
            </a:r>
            <a:r>
              <a:rPr lang="nl-NL" sz="2400" dirty="0"/>
              <a:t> uitgiftepunt woensdag in Nijmegen-Noord</a:t>
            </a:r>
          </a:p>
          <a:p>
            <a:endParaRPr lang="nl-NL" sz="2400" dirty="0"/>
          </a:p>
        </p:txBody>
      </p:sp>
      <p:pic>
        <p:nvPicPr>
          <p:cNvPr id="6" name="Graphic 5" descr="Markering">
            <a:extLst>
              <a:ext uri="{FF2B5EF4-FFF2-40B4-BE49-F238E27FC236}">
                <a16:creationId xmlns:a16="http://schemas.microsoft.com/office/drawing/2014/main" id="{70098A66-B486-4B59-AB50-5D5A8B389B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74632" y="2996952"/>
            <a:ext cx="685800" cy="43204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http://www.voedselbankennederland.nl/images/stories/kaartje-nl-klein.gif"/>
          <p:cNvPicPr/>
          <p:nvPr/>
        </p:nvPicPr>
        <p:blipFill>
          <a:blip r:embed="rId2" cstate="print"/>
          <a:srcRect/>
          <a:stretch>
            <a:fillRect/>
          </a:stretch>
        </p:blipFill>
        <p:spPr bwMode="auto">
          <a:xfrm>
            <a:off x="2771800" y="1268760"/>
            <a:ext cx="4666828" cy="5240610"/>
          </a:xfrm>
          <a:prstGeom prst="rect">
            <a:avLst/>
          </a:prstGeom>
          <a:noFill/>
          <a:ln w="9525">
            <a:noFill/>
            <a:miter lim="800000"/>
            <a:headEnd/>
            <a:tailEnd/>
          </a:ln>
        </p:spPr>
      </p:pic>
      <p:sp>
        <p:nvSpPr>
          <p:cNvPr id="2" name="Titel 1"/>
          <p:cNvSpPr>
            <a:spLocks noGrp="1"/>
          </p:cNvSpPr>
          <p:nvPr>
            <p:ph type="title"/>
          </p:nvPr>
        </p:nvSpPr>
        <p:spPr/>
        <p:txBody>
          <a:bodyPr>
            <a:normAutofit fontScale="90000"/>
          </a:bodyPr>
          <a:lstStyle/>
          <a:p>
            <a:r>
              <a:rPr lang="nl-NL" dirty="0"/>
              <a:t>Waar is de </a:t>
            </a:r>
            <a:br>
              <a:rPr lang="nl-NL" dirty="0"/>
            </a:br>
            <a:r>
              <a:rPr lang="nl-NL" dirty="0"/>
              <a:t>voedselbank?</a:t>
            </a:r>
          </a:p>
        </p:txBody>
      </p:sp>
      <p:sp>
        <p:nvSpPr>
          <p:cNvPr id="3" name="Tijdelijke aanduiding voor inhoud 2"/>
          <p:cNvSpPr>
            <a:spLocks noGrp="1"/>
          </p:cNvSpPr>
          <p:nvPr>
            <p:ph idx="1"/>
          </p:nvPr>
        </p:nvSpPr>
        <p:spPr/>
        <p:txBody>
          <a:bodyPr/>
          <a:lstStyle/>
          <a:p>
            <a:pPr>
              <a:buNone/>
            </a:pPr>
            <a:r>
              <a:rPr lang="nl-NL" dirty="0"/>
              <a:t>Verdeeld in regio’s </a:t>
            </a:r>
          </a:p>
          <a:p>
            <a:pPr>
              <a:buNone/>
            </a:pPr>
            <a:endParaRPr lang="nl-NL" dirty="0"/>
          </a:p>
          <a:p>
            <a:pPr>
              <a:buNone/>
            </a:pPr>
            <a:r>
              <a:rPr lang="nl-NL" dirty="0"/>
              <a:t>Wij horen bij de regio Arnhem</a:t>
            </a:r>
          </a:p>
          <a:p>
            <a:pPr>
              <a:buNone/>
            </a:pPr>
            <a:endParaRPr lang="nl-NL" dirty="0"/>
          </a:p>
          <a:p>
            <a:pPr>
              <a:buNone/>
            </a:pPr>
            <a:r>
              <a:rPr lang="nl-NL" dirty="0"/>
              <a:t>Maar zijn een aparte stichting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inpakploeg is hard aan het werk</a:t>
            </a:r>
          </a:p>
        </p:txBody>
      </p:sp>
      <p:pic>
        <p:nvPicPr>
          <p:cNvPr id="4" name="Tijdelijke aanduiding voor inhoud 3" descr="Inpakploeg.jpg"/>
          <p:cNvPicPr>
            <a:picLocks noGrp="1" noChangeAspect="1"/>
          </p:cNvPicPr>
          <p:nvPr>
            <p:ph idx="1"/>
          </p:nvPr>
        </p:nvPicPr>
        <p:blipFill>
          <a:blip r:embed="rId2"/>
          <a:stretch>
            <a:fillRect/>
          </a:stretch>
        </p:blipFill>
        <p:spPr>
          <a:xfrm>
            <a:off x="1068729" y="1825625"/>
            <a:ext cx="7006542" cy="4351338"/>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28800" y="838200"/>
            <a:ext cx="5772150" cy="637953"/>
          </a:xfrm>
        </p:spPr>
        <p:txBody>
          <a:bodyPr>
            <a:normAutofit fontScale="90000"/>
          </a:bodyPr>
          <a:lstStyle/>
          <a:p>
            <a:r>
              <a:rPr lang="nl-NL" dirty="0"/>
              <a:t>Chauffeurs van de Voedselbank</a:t>
            </a:r>
            <a:br>
              <a:rPr lang="nl-NL" dirty="0"/>
            </a:br>
            <a:endParaRPr lang="nl-NL" dirty="0"/>
          </a:p>
        </p:txBody>
      </p:sp>
      <p:pic>
        <p:nvPicPr>
          <p:cNvPr id="4" name="Tijdelijke aanduiding voor inhoud 3" descr="transport Wim en leraar voedselbank.JPG"/>
          <p:cNvPicPr>
            <a:picLocks noGrp="1" noChangeAspect="1"/>
          </p:cNvPicPr>
          <p:nvPr>
            <p:ph idx="1"/>
          </p:nvPr>
        </p:nvPicPr>
        <p:blipFill>
          <a:blip r:embed="rId3"/>
          <a:stretch>
            <a:fillRect/>
          </a:stretch>
        </p:blipFill>
        <p:spPr>
          <a:xfrm>
            <a:off x="1219200" y="1340768"/>
            <a:ext cx="6705600" cy="50292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a:stretch>
            <a:fillRect/>
          </a:stretch>
        </p:blipFill>
        <p:spPr>
          <a:xfrm>
            <a:off x="7016824" y="116632"/>
            <a:ext cx="2019672" cy="1584882"/>
          </a:xfrm>
          <a:prstGeom prst="rect">
            <a:avLst/>
          </a:prstGeom>
        </p:spPr>
      </p:pic>
      <p:sp>
        <p:nvSpPr>
          <p:cNvPr id="9" name="Titel 8"/>
          <p:cNvSpPr>
            <a:spLocks noGrp="1"/>
          </p:cNvSpPr>
          <p:nvPr>
            <p:ph type="title"/>
          </p:nvPr>
        </p:nvSpPr>
        <p:spPr/>
        <p:txBody>
          <a:bodyPr/>
          <a:lstStyle/>
          <a:p>
            <a:r>
              <a:rPr lang="nl-NL" dirty="0"/>
              <a:t>Voedsel inzamelen </a:t>
            </a:r>
          </a:p>
        </p:txBody>
      </p:sp>
      <p:sp>
        <p:nvSpPr>
          <p:cNvPr id="11" name="Tijdelijke aanduiding voor tekst 10"/>
          <p:cNvSpPr>
            <a:spLocks noGrp="1"/>
          </p:cNvSpPr>
          <p:nvPr>
            <p:ph type="body" idx="1"/>
          </p:nvPr>
        </p:nvSpPr>
        <p:spPr>
          <a:xfrm>
            <a:off x="629842" y="1465139"/>
            <a:ext cx="3868340" cy="823912"/>
          </a:xfrm>
        </p:spPr>
        <p:txBody>
          <a:bodyPr/>
          <a:lstStyle/>
          <a:p>
            <a:r>
              <a:rPr lang="nl-NL" dirty="0"/>
              <a:t>Wat is het hardste nodig?</a:t>
            </a:r>
          </a:p>
        </p:txBody>
      </p:sp>
      <p:sp>
        <p:nvSpPr>
          <p:cNvPr id="10" name="Tijdelijke aanduiding voor inhoud 9"/>
          <p:cNvSpPr>
            <a:spLocks noGrp="1"/>
          </p:cNvSpPr>
          <p:nvPr>
            <p:ph sz="half" idx="2"/>
          </p:nvPr>
        </p:nvSpPr>
        <p:spPr>
          <a:xfrm>
            <a:off x="629842" y="2289051"/>
            <a:ext cx="3868340" cy="3684588"/>
          </a:xfrm>
        </p:spPr>
        <p:txBody>
          <a:bodyPr>
            <a:normAutofit fontScale="92500" lnSpcReduction="20000"/>
          </a:bodyPr>
          <a:lstStyle/>
          <a:p>
            <a:r>
              <a:rPr lang="nl-NL" dirty="0"/>
              <a:t>Rijst, macaroni, spaghetti e.d.</a:t>
            </a:r>
          </a:p>
          <a:p>
            <a:r>
              <a:rPr lang="nl-NL" dirty="0"/>
              <a:t>Appels en ander houdbaar fruit</a:t>
            </a:r>
          </a:p>
          <a:p>
            <a:r>
              <a:rPr lang="nl-NL" dirty="0"/>
              <a:t>Potgroenten, alles kan</a:t>
            </a:r>
          </a:p>
          <a:p>
            <a:r>
              <a:rPr lang="nl-NL" dirty="0"/>
              <a:t>Fruit of groenten in blik</a:t>
            </a:r>
          </a:p>
          <a:p>
            <a:r>
              <a:rPr lang="nl-NL" dirty="0"/>
              <a:t>Gehaktballetjes of ander vlees in blik</a:t>
            </a:r>
          </a:p>
          <a:p>
            <a:r>
              <a:rPr lang="nl-NL" dirty="0"/>
              <a:t>Verpakt vlees minstens 3 maanden houdbaar</a:t>
            </a:r>
          </a:p>
          <a:p>
            <a:r>
              <a:rPr lang="nl-NL" dirty="0"/>
              <a:t>Koffie of thee</a:t>
            </a:r>
          </a:p>
          <a:p>
            <a:r>
              <a:rPr lang="nl-NL" dirty="0"/>
              <a:t>Pindakaas, jam, appelstroop</a:t>
            </a:r>
          </a:p>
          <a:p>
            <a:r>
              <a:rPr lang="nl-NL" dirty="0"/>
              <a:t>Olijfolie</a:t>
            </a:r>
          </a:p>
          <a:p>
            <a:r>
              <a:rPr lang="nl-NL" dirty="0"/>
              <a:t>Snoep mag, maar alleen als extra</a:t>
            </a:r>
          </a:p>
          <a:p>
            <a:endParaRPr lang="nl-NL" dirty="0"/>
          </a:p>
        </p:txBody>
      </p:sp>
      <p:sp>
        <p:nvSpPr>
          <p:cNvPr id="12" name="Tijdelijke aanduiding voor tekst 11"/>
          <p:cNvSpPr>
            <a:spLocks noGrp="1"/>
          </p:cNvSpPr>
          <p:nvPr>
            <p:ph type="body" sz="quarter" idx="3"/>
          </p:nvPr>
        </p:nvSpPr>
        <p:spPr>
          <a:xfrm>
            <a:off x="4629150" y="1465139"/>
            <a:ext cx="3887391" cy="823912"/>
          </a:xfrm>
        </p:spPr>
        <p:txBody>
          <a:bodyPr/>
          <a:lstStyle/>
          <a:p>
            <a:r>
              <a:rPr lang="nl-NL" dirty="0"/>
              <a:t>Hoe kun je zoveel mogelijk inzamelen?</a:t>
            </a:r>
          </a:p>
        </p:txBody>
      </p:sp>
      <p:sp>
        <p:nvSpPr>
          <p:cNvPr id="13" name="Tijdelijke aanduiding voor inhoud 12"/>
          <p:cNvSpPr>
            <a:spLocks noGrp="1"/>
          </p:cNvSpPr>
          <p:nvPr>
            <p:ph sz="quarter" idx="4"/>
          </p:nvPr>
        </p:nvSpPr>
        <p:spPr>
          <a:xfrm>
            <a:off x="4629150" y="2289051"/>
            <a:ext cx="3887391" cy="1932037"/>
          </a:xfrm>
          <a:solidFill>
            <a:srgbClr val="F5640B"/>
          </a:solidFill>
        </p:spPr>
        <p:txBody>
          <a:bodyPr>
            <a:normAutofit fontScale="92500" lnSpcReduction="10000"/>
          </a:bodyPr>
          <a:lstStyle/>
          <a:p>
            <a:pPr marL="0" indent="0" algn="ctr">
              <a:buNone/>
            </a:pPr>
            <a:endParaRPr lang="nl-NL" dirty="0"/>
          </a:p>
          <a:p>
            <a:pPr marL="0" indent="0" algn="ctr">
              <a:buNone/>
            </a:pPr>
            <a:r>
              <a:rPr lang="nl-NL" sz="2600" dirty="0"/>
              <a:t>Bedenk eens met zijn tweeën of drieën leuke en slimme manieren om ZOVEEL mogelijk voedsel in te zamelen!</a:t>
            </a:r>
          </a:p>
        </p:txBody>
      </p:sp>
      <p:sp>
        <p:nvSpPr>
          <p:cNvPr id="14" name="Tekstvak 13"/>
          <p:cNvSpPr txBox="1"/>
          <p:nvPr/>
        </p:nvSpPr>
        <p:spPr>
          <a:xfrm>
            <a:off x="4629150" y="4298320"/>
            <a:ext cx="3887391" cy="1938992"/>
          </a:xfrm>
          <a:prstGeom prst="rect">
            <a:avLst/>
          </a:prstGeom>
          <a:solidFill>
            <a:srgbClr val="F5640B"/>
          </a:solidFill>
        </p:spPr>
        <p:txBody>
          <a:bodyPr wrap="square" rtlCol="0">
            <a:spAutoFit/>
          </a:bodyPr>
          <a:lstStyle/>
          <a:p>
            <a:pPr algn="ctr"/>
            <a:r>
              <a:rPr lang="nl-NL" sz="2400" dirty="0"/>
              <a:t>Wie maakt het origineelste, leukste </a:t>
            </a:r>
            <a:r>
              <a:rPr lang="nl-NL" sz="2400" dirty="0" err="1"/>
              <a:t>smsje</a:t>
            </a:r>
            <a:r>
              <a:rPr lang="nl-NL" sz="2400" dirty="0"/>
              <a:t> of </a:t>
            </a:r>
            <a:r>
              <a:rPr lang="nl-NL" sz="2400" dirty="0" err="1"/>
              <a:t>Whatsappje</a:t>
            </a:r>
            <a:r>
              <a:rPr lang="nl-NL" sz="2400" dirty="0"/>
              <a:t> om familie en vrienden te vragen om voedsel te doneren?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36EE98-65C5-090E-1B4A-06AC0A0B813C}"/>
              </a:ext>
            </a:extLst>
          </p:cNvPr>
          <p:cNvSpPr>
            <a:spLocks noGrp="1"/>
          </p:cNvSpPr>
          <p:nvPr>
            <p:ph type="title"/>
          </p:nvPr>
        </p:nvSpPr>
        <p:spPr/>
        <p:txBody>
          <a:bodyPr/>
          <a:lstStyle/>
          <a:p>
            <a:r>
              <a:rPr lang="nl-NL" dirty="0"/>
              <a:t>Film over de Voedselbank</a:t>
            </a:r>
          </a:p>
        </p:txBody>
      </p:sp>
      <p:sp>
        <p:nvSpPr>
          <p:cNvPr id="4" name="Tekstvak 3">
            <a:extLst>
              <a:ext uri="{FF2B5EF4-FFF2-40B4-BE49-F238E27FC236}">
                <a16:creationId xmlns:a16="http://schemas.microsoft.com/office/drawing/2014/main" id="{0BF230B6-0BC7-7330-DCAA-608FFE71F811}"/>
              </a:ext>
            </a:extLst>
          </p:cNvPr>
          <p:cNvSpPr txBox="1"/>
          <p:nvPr/>
        </p:nvSpPr>
        <p:spPr>
          <a:xfrm>
            <a:off x="2286000" y="3105835"/>
            <a:ext cx="4572000" cy="646331"/>
          </a:xfrm>
          <a:prstGeom prst="rect">
            <a:avLst/>
          </a:prstGeom>
          <a:noFill/>
        </p:spPr>
        <p:txBody>
          <a:bodyPr wrap="square">
            <a:spAutoFit/>
          </a:bodyPr>
          <a:lstStyle/>
          <a:p>
            <a:r>
              <a:rPr lang="nl-NL" dirty="0">
                <a:hlinkClick r:id="rId2"/>
              </a:rPr>
              <a:t>Nieuwe video van onze voedselbank - Voedselbank Nijmegen Overbetuwe</a:t>
            </a:r>
            <a:endParaRPr lang="nl-NL" dirty="0"/>
          </a:p>
        </p:txBody>
      </p:sp>
    </p:spTree>
    <p:extLst>
      <p:ext uri="{BB962C8B-B14F-4D97-AF65-F5344CB8AC3E}">
        <p14:creationId xmlns:p14="http://schemas.microsoft.com/office/powerpoint/2010/main" val="1193001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052736"/>
            <a:ext cx="8119814" cy="637953"/>
          </a:xfrm>
        </p:spPr>
        <p:txBody>
          <a:bodyPr>
            <a:normAutofit/>
          </a:bodyPr>
          <a:lstStyle/>
          <a:p>
            <a:r>
              <a:rPr lang="nl-NL" dirty="0"/>
              <a:t>Wat doen we in deze les over de Voedselbank?</a:t>
            </a:r>
          </a:p>
        </p:txBody>
      </p:sp>
      <p:sp>
        <p:nvSpPr>
          <p:cNvPr id="3" name="Tijdelijke aanduiding voor inhoud 2"/>
          <p:cNvSpPr>
            <a:spLocks noGrp="1"/>
          </p:cNvSpPr>
          <p:nvPr>
            <p:ph idx="1"/>
          </p:nvPr>
        </p:nvSpPr>
        <p:spPr/>
        <p:txBody>
          <a:bodyPr>
            <a:normAutofit/>
          </a:bodyPr>
          <a:lstStyle/>
          <a:p>
            <a:pPr marL="457200" indent="-457200">
              <a:buFont typeface="+mj-lt"/>
              <a:buAutoNum type="arabicPeriod"/>
            </a:pPr>
            <a:r>
              <a:rPr lang="nl-NL" dirty="0"/>
              <a:t>Wat is en doet de Voedselbank?</a:t>
            </a:r>
          </a:p>
          <a:p>
            <a:pPr marL="457200" indent="-457200">
              <a:buFont typeface="+mj-lt"/>
              <a:buAutoNum type="arabicPeriod"/>
            </a:pPr>
            <a:r>
              <a:rPr lang="nl-NL" dirty="0"/>
              <a:t>Wie zijn de klanten van de Voedselbank? Hoe wordt iemand dat?</a:t>
            </a:r>
          </a:p>
          <a:p>
            <a:pPr marL="457200" indent="-457200">
              <a:buFont typeface="+mj-lt"/>
              <a:buAutoNum type="arabicPeriod"/>
            </a:pPr>
            <a:r>
              <a:rPr lang="nl-NL" dirty="0"/>
              <a:t>Wat voor voedsel hebben we het hardste nodig?</a:t>
            </a:r>
          </a:p>
          <a:p>
            <a:pPr marL="457200" indent="-457200">
              <a:buFont typeface="+mj-lt"/>
              <a:buAutoNum type="arabicPeriod"/>
            </a:pPr>
            <a:endParaRPr lang="nl-NL" dirty="0"/>
          </a:p>
          <a:p>
            <a:pPr marL="457200" indent="-457200">
              <a:buFont typeface="+mj-lt"/>
              <a:buAutoNum type="arabicPeriod"/>
            </a:pPr>
            <a:endParaRPr lang="nl-N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5740" y="836712"/>
            <a:ext cx="7886700" cy="637953"/>
          </a:xfrm>
        </p:spPr>
        <p:txBody>
          <a:bodyPr/>
          <a:lstStyle/>
          <a:p>
            <a:r>
              <a:rPr lang="nl-NL" dirty="0"/>
              <a:t>Wie heeft er nog vragen?</a:t>
            </a:r>
          </a:p>
        </p:txBody>
      </p:sp>
      <p:pic>
        <p:nvPicPr>
          <p:cNvPr id="8" name="Afbeelding 7"/>
          <p:cNvPicPr>
            <a:picLocks noChangeAspect="1"/>
          </p:cNvPicPr>
          <p:nvPr/>
        </p:nvPicPr>
        <p:blipFill>
          <a:blip r:embed="rId2"/>
          <a:stretch>
            <a:fillRect/>
          </a:stretch>
        </p:blipFill>
        <p:spPr>
          <a:xfrm>
            <a:off x="2427180" y="1809654"/>
            <a:ext cx="4323820" cy="323869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908720"/>
            <a:ext cx="7886700" cy="637953"/>
          </a:xfrm>
        </p:spPr>
        <p:txBody>
          <a:bodyPr/>
          <a:lstStyle/>
          <a:p>
            <a:r>
              <a:rPr lang="nl-NL" dirty="0"/>
              <a:t>Voor volgende week?</a:t>
            </a:r>
          </a:p>
        </p:txBody>
      </p:sp>
      <p:sp>
        <p:nvSpPr>
          <p:cNvPr id="3" name="Tijdelijke aanduiding voor inhoud 2"/>
          <p:cNvSpPr>
            <a:spLocks noGrp="1"/>
          </p:cNvSpPr>
          <p:nvPr>
            <p:ph idx="1"/>
          </p:nvPr>
        </p:nvSpPr>
        <p:spPr>
          <a:xfrm>
            <a:off x="745232" y="1556792"/>
            <a:ext cx="8219256" cy="5001419"/>
          </a:xfrm>
        </p:spPr>
        <p:txBody>
          <a:bodyPr>
            <a:normAutofit/>
          </a:bodyPr>
          <a:lstStyle/>
          <a:p>
            <a:r>
              <a:rPr lang="nl-NL" dirty="0"/>
              <a:t>Hoeveel wordt er in jouw gezin per week uitgegeven aan eten?</a:t>
            </a:r>
          </a:p>
          <a:p>
            <a:r>
              <a:rPr lang="nl-NL" dirty="0"/>
              <a:t>Hoeveel bedragen de vaste lasten in jouw gezin?</a:t>
            </a:r>
          </a:p>
          <a:p>
            <a:r>
              <a:rPr lang="nl-NL" dirty="0"/>
              <a:t>Wat kost één kind per week (eten, sport, school, feestjes </a:t>
            </a:r>
            <a:r>
              <a:rPr lang="nl-NL" dirty="0" err="1"/>
              <a:t>etc</a:t>
            </a:r>
            <a:r>
              <a:rPr lang="nl-NL" dirty="0"/>
              <a:t>)</a:t>
            </a:r>
          </a:p>
          <a:p>
            <a:r>
              <a:rPr lang="nl-NL" dirty="0"/>
              <a:t>Wat doen jullie per week “extra” (d.w.z. zonder zou je ook gewoon door kunnen)?</a:t>
            </a:r>
          </a:p>
          <a:p>
            <a:r>
              <a:rPr lang="nl-NL" dirty="0"/>
              <a:t>Wat komt er bij jullie op tafel, wat voedselbankklanten niet kunnen betalen?</a:t>
            </a:r>
          </a:p>
          <a:p>
            <a:endParaRPr lang="nl-NL" dirty="0"/>
          </a:p>
          <a:p>
            <a:endParaRPr lang="nl-NL" dirty="0"/>
          </a:p>
        </p:txBody>
      </p:sp>
    </p:spTree>
    <p:extLst>
      <p:ext uri="{BB962C8B-B14F-4D97-AF65-F5344CB8AC3E}">
        <p14:creationId xmlns:p14="http://schemas.microsoft.com/office/powerpoint/2010/main" val="299836463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918839"/>
            <a:ext cx="7886700" cy="637953"/>
          </a:xfrm>
        </p:spPr>
        <p:txBody>
          <a:bodyPr>
            <a:normAutofit/>
          </a:bodyPr>
          <a:lstStyle/>
          <a:p>
            <a:pPr algn="ctr"/>
            <a:r>
              <a:rPr lang="nl-NL" dirty="0"/>
              <a:t>Voor wie is de voedselbank?</a:t>
            </a:r>
          </a:p>
        </p:txBody>
      </p:sp>
      <p:sp>
        <p:nvSpPr>
          <p:cNvPr id="3" name="Tijdelijke aanduiding voor inhoud 2"/>
          <p:cNvSpPr>
            <a:spLocks noGrp="1"/>
          </p:cNvSpPr>
          <p:nvPr>
            <p:ph idx="1"/>
          </p:nvPr>
        </p:nvSpPr>
        <p:spPr>
          <a:xfrm>
            <a:off x="734888" y="1556792"/>
            <a:ext cx="8229600" cy="4525963"/>
          </a:xfrm>
        </p:spPr>
        <p:txBody>
          <a:bodyPr>
            <a:normAutofit/>
          </a:bodyPr>
          <a:lstStyle/>
          <a:p>
            <a:pPr marL="0" indent="0" algn="ctr">
              <a:buNone/>
            </a:pPr>
            <a:r>
              <a:rPr lang="nl-NL" sz="4800" dirty="0"/>
              <a:t>WAAR of NIET WAAR?</a:t>
            </a:r>
            <a:endParaRPr lang="nl-NL" sz="3200" dirty="0"/>
          </a:p>
          <a:p>
            <a:pPr marL="0" indent="0" algn="ctr">
              <a:buNone/>
            </a:pPr>
            <a:r>
              <a:rPr lang="nl-NL" sz="3200" dirty="0"/>
              <a:t>Als je geen geld hebt om eten te kopen, kun je dit krijgen bij de voedselbank.</a:t>
            </a:r>
          </a:p>
        </p:txBody>
      </p:sp>
      <p:pic>
        <p:nvPicPr>
          <p:cNvPr id="5" name="Afbeelding 4"/>
          <p:cNvPicPr>
            <a:picLocks noChangeAspect="1"/>
          </p:cNvPicPr>
          <p:nvPr/>
        </p:nvPicPr>
        <p:blipFill>
          <a:blip r:embed="rId3"/>
          <a:stretch>
            <a:fillRect/>
          </a:stretch>
        </p:blipFill>
        <p:spPr>
          <a:xfrm>
            <a:off x="2843808" y="4077072"/>
            <a:ext cx="3322172" cy="2259565"/>
          </a:xfrm>
          <a:prstGeom prst="rect">
            <a:avLst/>
          </a:prstGeom>
        </p:spPr>
      </p:pic>
    </p:spTree>
    <p:extLst>
      <p:ext uri="{BB962C8B-B14F-4D97-AF65-F5344CB8AC3E}">
        <p14:creationId xmlns:p14="http://schemas.microsoft.com/office/powerpoint/2010/main" val="228232545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918839"/>
            <a:ext cx="7886700" cy="637953"/>
          </a:xfrm>
        </p:spPr>
        <p:txBody>
          <a:bodyPr>
            <a:normAutofit/>
          </a:bodyPr>
          <a:lstStyle/>
          <a:p>
            <a:pPr algn="ctr"/>
            <a:r>
              <a:rPr lang="nl-NL" dirty="0"/>
              <a:t>Voor wie is de voedselbank?</a:t>
            </a:r>
          </a:p>
        </p:txBody>
      </p:sp>
      <p:sp>
        <p:nvSpPr>
          <p:cNvPr id="3" name="Tijdelijke aanduiding voor inhoud 2"/>
          <p:cNvSpPr>
            <a:spLocks noGrp="1"/>
          </p:cNvSpPr>
          <p:nvPr>
            <p:ph idx="1"/>
          </p:nvPr>
        </p:nvSpPr>
        <p:spPr>
          <a:xfrm>
            <a:off x="734888" y="1556792"/>
            <a:ext cx="8229600" cy="4525963"/>
          </a:xfrm>
        </p:spPr>
        <p:txBody>
          <a:bodyPr>
            <a:normAutofit/>
          </a:bodyPr>
          <a:lstStyle/>
          <a:p>
            <a:pPr marL="0" indent="0" algn="ctr">
              <a:buNone/>
            </a:pPr>
            <a:r>
              <a:rPr lang="nl-NL" sz="4800" dirty="0"/>
              <a:t>WAAR of NIET WAAR?</a:t>
            </a:r>
          </a:p>
          <a:p>
            <a:pPr marL="0" indent="0" algn="ctr">
              <a:buNone/>
            </a:pPr>
            <a:endParaRPr lang="nl-NL" sz="3600" dirty="0"/>
          </a:p>
          <a:p>
            <a:pPr marL="0" indent="0" algn="ctr">
              <a:buNone/>
            </a:pPr>
            <a:r>
              <a:rPr lang="nl-NL" sz="3600" dirty="0"/>
              <a:t>Als je ouders klant zijn van de voedselbank, kun je nooit mee op schoolreisje.</a:t>
            </a:r>
          </a:p>
        </p:txBody>
      </p:sp>
      <p:pic>
        <p:nvPicPr>
          <p:cNvPr id="5" name="Afbeelding 4"/>
          <p:cNvPicPr>
            <a:picLocks noChangeAspect="1"/>
          </p:cNvPicPr>
          <p:nvPr/>
        </p:nvPicPr>
        <p:blipFill>
          <a:blip r:embed="rId3"/>
          <a:stretch>
            <a:fillRect/>
          </a:stretch>
        </p:blipFill>
        <p:spPr>
          <a:xfrm>
            <a:off x="3054930" y="4149080"/>
            <a:ext cx="3034140" cy="2063661"/>
          </a:xfrm>
          <a:prstGeom prst="rect">
            <a:avLst/>
          </a:prstGeom>
        </p:spPr>
      </p:pic>
    </p:spTree>
    <p:extLst>
      <p:ext uri="{BB962C8B-B14F-4D97-AF65-F5344CB8AC3E}">
        <p14:creationId xmlns:p14="http://schemas.microsoft.com/office/powerpoint/2010/main" val="138110149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918839"/>
            <a:ext cx="7886700" cy="637953"/>
          </a:xfrm>
        </p:spPr>
        <p:txBody>
          <a:bodyPr>
            <a:normAutofit/>
          </a:bodyPr>
          <a:lstStyle/>
          <a:p>
            <a:pPr algn="ctr"/>
            <a:r>
              <a:rPr lang="nl-NL" dirty="0"/>
              <a:t>Voor wie is de voedselbank?</a:t>
            </a:r>
          </a:p>
        </p:txBody>
      </p:sp>
      <p:sp>
        <p:nvSpPr>
          <p:cNvPr id="3" name="Tijdelijke aanduiding voor inhoud 2"/>
          <p:cNvSpPr>
            <a:spLocks noGrp="1"/>
          </p:cNvSpPr>
          <p:nvPr>
            <p:ph idx="1"/>
          </p:nvPr>
        </p:nvSpPr>
        <p:spPr>
          <a:xfrm>
            <a:off x="734888" y="1556792"/>
            <a:ext cx="8229600" cy="4525963"/>
          </a:xfrm>
        </p:spPr>
        <p:txBody>
          <a:bodyPr>
            <a:normAutofit/>
          </a:bodyPr>
          <a:lstStyle/>
          <a:p>
            <a:pPr marL="0" indent="0" algn="ctr">
              <a:buNone/>
            </a:pPr>
            <a:r>
              <a:rPr lang="nl-NL" sz="4800" dirty="0"/>
              <a:t>WAAR of NIET WAAR?</a:t>
            </a:r>
          </a:p>
          <a:p>
            <a:pPr marL="0" indent="0" algn="ctr">
              <a:buNone/>
            </a:pPr>
            <a:r>
              <a:rPr lang="nl-NL" sz="3600" dirty="0"/>
              <a:t>Voor klanten van de voedselbank zijn volkoren brood, </a:t>
            </a:r>
            <a:r>
              <a:rPr lang="nl-NL" sz="3600" dirty="0" err="1"/>
              <a:t>cruesli</a:t>
            </a:r>
            <a:r>
              <a:rPr lang="nl-NL" sz="3600" dirty="0"/>
              <a:t>, kaas en koffie echt </a:t>
            </a:r>
            <a:r>
              <a:rPr lang="nl-NL" sz="4800" dirty="0"/>
              <a:t>luxe</a:t>
            </a:r>
            <a:endParaRPr lang="nl-NL" sz="3600" dirty="0"/>
          </a:p>
        </p:txBody>
      </p:sp>
      <p:pic>
        <p:nvPicPr>
          <p:cNvPr id="5" name="Afbeelding 4"/>
          <p:cNvPicPr>
            <a:picLocks noChangeAspect="1"/>
          </p:cNvPicPr>
          <p:nvPr/>
        </p:nvPicPr>
        <p:blipFill>
          <a:blip r:embed="rId3"/>
          <a:stretch>
            <a:fillRect/>
          </a:stretch>
        </p:blipFill>
        <p:spPr>
          <a:xfrm>
            <a:off x="3203848" y="4149080"/>
            <a:ext cx="2962131" cy="2014684"/>
          </a:xfrm>
          <a:prstGeom prst="rect">
            <a:avLst/>
          </a:prstGeom>
        </p:spPr>
      </p:pic>
    </p:spTree>
    <p:extLst>
      <p:ext uri="{BB962C8B-B14F-4D97-AF65-F5344CB8AC3E}">
        <p14:creationId xmlns:p14="http://schemas.microsoft.com/office/powerpoint/2010/main" val="164412826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De Voedselbank geeft elke week een voedselpakket aan mensen die in armoede leven</a:t>
            </a:r>
          </a:p>
        </p:txBody>
      </p:sp>
      <p:pic>
        <p:nvPicPr>
          <p:cNvPr id="4" name="Tijdelijke aanduiding voor inhoud 3" descr="Pakketten.jpg"/>
          <p:cNvPicPr>
            <a:picLocks noGrp="1" noChangeAspect="1"/>
          </p:cNvPicPr>
          <p:nvPr>
            <p:ph idx="1"/>
          </p:nvPr>
        </p:nvPicPr>
        <p:blipFill>
          <a:blip r:embed="rId2"/>
          <a:stretch>
            <a:fillRect/>
          </a:stretch>
        </p:blipFill>
        <p:spPr>
          <a:xfrm>
            <a:off x="1295400" y="2057400"/>
            <a:ext cx="6568527" cy="4351338"/>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692696"/>
            <a:ext cx="7886700" cy="637953"/>
          </a:xfrm>
        </p:spPr>
        <p:txBody>
          <a:bodyPr>
            <a:normAutofit/>
          </a:bodyPr>
          <a:lstStyle/>
          <a:p>
            <a:r>
              <a:rPr lang="nl-NL" dirty="0"/>
              <a:t>Voor wie is de voedselbank?</a:t>
            </a:r>
          </a:p>
        </p:txBody>
      </p:sp>
      <p:sp>
        <p:nvSpPr>
          <p:cNvPr id="3" name="Tijdelijke aanduiding voor inhoud 2"/>
          <p:cNvSpPr>
            <a:spLocks noGrp="1"/>
          </p:cNvSpPr>
          <p:nvPr>
            <p:ph idx="1"/>
          </p:nvPr>
        </p:nvSpPr>
        <p:spPr>
          <a:xfrm>
            <a:off x="734888" y="1268760"/>
            <a:ext cx="8229600" cy="4525963"/>
          </a:xfrm>
        </p:spPr>
        <p:txBody>
          <a:bodyPr>
            <a:normAutofit/>
          </a:bodyPr>
          <a:lstStyle/>
          <a:p>
            <a:r>
              <a:rPr lang="nl-NL" sz="2400" dirty="0"/>
              <a:t>Voor wie per maand €300 voor 1 persoon, daarna €110 per persoon, over heeft voor kleding &amp; voedsel</a:t>
            </a:r>
          </a:p>
          <a:p>
            <a:r>
              <a:rPr lang="nl-NL" sz="2400" dirty="0"/>
              <a:t>In principe 3 jaar, dat wordt gecontroleerd</a:t>
            </a:r>
          </a:p>
          <a:p>
            <a:r>
              <a:rPr lang="nl-NL" sz="2400" dirty="0"/>
              <a:t>Voor iedereen die het tijdelijk financieel echt niet redt</a:t>
            </a:r>
          </a:p>
          <a:p>
            <a:r>
              <a:rPr lang="nl-NL" sz="2400" dirty="0"/>
              <a:t>10% van de mensen in Nijmegen heeft een bijstandsuitkering</a:t>
            </a:r>
          </a:p>
          <a:p>
            <a:pPr marL="342900" lvl="1" indent="0">
              <a:buNone/>
            </a:pPr>
            <a:r>
              <a:rPr lang="nl-NL" sz="2400" dirty="0"/>
              <a:t> voor 10% van die mensen die het </a:t>
            </a:r>
            <a:r>
              <a:rPr lang="nl-NL" sz="2400" dirty="0" err="1"/>
              <a:t>het</a:t>
            </a:r>
            <a:r>
              <a:rPr lang="nl-NL" sz="2400" dirty="0"/>
              <a:t> aller slechtste hebben</a:t>
            </a:r>
          </a:p>
          <a:p>
            <a:r>
              <a:rPr lang="nl-NL" sz="2700" dirty="0"/>
              <a:t>Niet alle eten voor de hele week, het is iets extra’s</a:t>
            </a:r>
          </a:p>
          <a:p>
            <a:r>
              <a:rPr lang="nl-NL" sz="2400" dirty="0"/>
              <a:t>Anoniem</a:t>
            </a:r>
          </a:p>
        </p:txBody>
      </p:sp>
      <p:sp>
        <p:nvSpPr>
          <p:cNvPr id="4" name="Tekstvak 3"/>
          <p:cNvSpPr txBox="1"/>
          <p:nvPr/>
        </p:nvSpPr>
        <p:spPr>
          <a:xfrm>
            <a:off x="1187624" y="4739660"/>
            <a:ext cx="4104456" cy="1569660"/>
          </a:xfrm>
          <a:prstGeom prst="rect">
            <a:avLst/>
          </a:prstGeom>
          <a:solidFill>
            <a:srgbClr val="F5640B"/>
          </a:solidFill>
        </p:spPr>
        <p:txBody>
          <a:bodyPr wrap="square" rtlCol="0">
            <a:spAutoFit/>
          </a:bodyPr>
          <a:lstStyle/>
          <a:p>
            <a:pPr algn="ctr"/>
            <a:r>
              <a:rPr lang="nl-NL" sz="2400" dirty="0"/>
              <a:t>Kun je bedenken hoe iemand in die situatie terecht kan komen?</a:t>
            </a:r>
          </a:p>
          <a:p>
            <a:pPr algn="ctr"/>
            <a:r>
              <a:rPr lang="nl-NL" sz="2400" dirty="0"/>
              <a:t> </a:t>
            </a:r>
          </a:p>
          <a:p>
            <a:pPr algn="ctr"/>
            <a:r>
              <a:rPr lang="nl-NL" sz="2400" dirty="0"/>
              <a:t>Is het eigen schuld of pech?</a:t>
            </a:r>
          </a:p>
        </p:txBody>
      </p:sp>
      <p:pic>
        <p:nvPicPr>
          <p:cNvPr id="5" name="Afbeelding 4"/>
          <p:cNvPicPr>
            <a:picLocks noChangeAspect="1"/>
          </p:cNvPicPr>
          <p:nvPr/>
        </p:nvPicPr>
        <p:blipFill>
          <a:blip r:embed="rId3"/>
          <a:stretch>
            <a:fillRect/>
          </a:stretch>
        </p:blipFill>
        <p:spPr>
          <a:xfrm>
            <a:off x="5364088" y="4725144"/>
            <a:ext cx="2329167" cy="1584176"/>
          </a:xfrm>
          <a:prstGeom prst="rect">
            <a:avLst/>
          </a:prstGeom>
        </p:spPr>
      </p:pic>
    </p:spTree>
    <p:extLst>
      <p:ext uri="{BB962C8B-B14F-4D97-AF65-F5344CB8AC3E}">
        <p14:creationId xmlns:p14="http://schemas.microsoft.com/office/powerpoint/2010/main" val="2635581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1764" y="1484784"/>
            <a:ext cx="7886700" cy="637953"/>
          </a:xfrm>
        </p:spPr>
        <p:txBody>
          <a:bodyPr>
            <a:normAutofit fontScale="90000"/>
          </a:bodyPr>
          <a:lstStyle/>
          <a:p>
            <a:pPr algn="ctr"/>
            <a:r>
              <a:rPr lang="nl-NL" dirty="0"/>
              <a:t>Hoe veel, of liever, hoe weinig, is dat eigenlijk?</a:t>
            </a:r>
          </a:p>
        </p:txBody>
      </p:sp>
      <p:sp>
        <p:nvSpPr>
          <p:cNvPr id="3" name="Tijdelijke aanduiding voor inhoud 2"/>
          <p:cNvSpPr>
            <a:spLocks noGrp="1"/>
          </p:cNvSpPr>
          <p:nvPr>
            <p:ph idx="1"/>
          </p:nvPr>
        </p:nvSpPr>
        <p:spPr>
          <a:xfrm>
            <a:off x="611560" y="2215405"/>
            <a:ext cx="8229600" cy="781547"/>
          </a:xfrm>
        </p:spPr>
        <p:txBody>
          <a:bodyPr>
            <a:noAutofit/>
          </a:bodyPr>
          <a:lstStyle/>
          <a:p>
            <a:pPr marL="0" indent="0" algn="ctr">
              <a:buNone/>
            </a:pPr>
            <a:r>
              <a:rPr lang="nl-NL" sz="2800" dirty="0"/>
              <a:t>Een vader en moeder met 2 kinderen hebben samen dus  hoeveel €….   per maand voor </a:t>
            </a:r>
            <a:r>
              <a:rPr lang="nl-NL" sz="2800" u="sng" dirty="0"/>
              <a:t>voedsel</a:t>
            </a:r>
            <a:r>
              <a:rPr lang="nl-NL" sz="2800" dirty="0"/>
              <a:t> </a:t>
            </a:r>
            <a:r>
              <a:rPr lang="nl-NL" sz="2800" dirty="0" err="1"/>
              <a:t>èn</a:t>
            </a:r>
            <a:r>
              <a:rPr lang="nl-NL" sz="2800" dirty="0"/>
              <a:t> </a:t>
            </a:r>
            <a:r>
              <a:rPr lang="nl-NL" sz="2800" u="sng" dirty="0"/>
              <a:t>kleding</a:t>
            </a:r>
            <a:r>
              <a:rPr lang="nl-NL" sz="2800" dirty="0"/>
              <a:t>.</a:t>
            </a:r>
          </a:p>
          <a:p>
            <a:endParaRPr lang="nl-NL" sz="2800" dirty="0"/>
          </a:p>
        </p:txBody>
      </p:sp>
      <p:pic>
        <p:nvPicPr>
          <p:cNvPr id="4098" name="Picture 2" descr="http://www.gelderlander.nl/multimedia/archive/02238/DG_16873321_168733_2238936a.JPG"/>
          <p:cNvPicPr>
            <a:picLocks noChangeAspect="1" noChangeArrowheads="1"/>
          </p:cNvPicPr>
          <p:nvPr/>
        </p:nvPicPr>
        <p:blipFill>
          <a:blip r:embed="rId3" cstate="print"/>
          <a:srcRect/>
          <a:stretch>
            <a:fillRect/>
          </a:stretch>
        </p:blipFill>
        <p:spPr bwMode="auto">
          <a:xfrm>
            <a:off x="4067944" y="3284984"/>
            <a:ext cx="4662813" cy="3108543"/>
          </a:xfrm>
          <a:prstGeom prst="rect">
            <a:avLst/>
          </a:prstGeom>
          <a:noFill/>
        </p:spPr>
      </p:pic>
      <p:sp>
        <p:nvSpPr>
          <p:cNvPr id="4" name="Tekstvak 3"/>
          <p:cNvSpPr txBox="1"/>
          <p:nvPr/>
        </p:nvSpPr>
        <p:spPr>
          <a:xfrm>
            <a:off x="628650" y="3284984"/>
            <a:ext cx="3367286" cy="3108543"/>
          </a:xfrm>
          <a:prstGeom prst="rect">
            <a:avLst/>
          </a:prstGeom>
          <a:solidFill>
            <a:srgbClr val="F5640B"/>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ctr"/>
            <a:endParaRPr lang="nl-NL" sz="2800" dirty="0"/>
          </a:p>
          <a:p>
            <a:pPr algn="ctr"/>
            <a:endParaRPr lang="nl-NL" sz="2800" dirty="0"/>
          </a:p>
          <a:p>
            <a:pPr algn="ctr"/>
            <a:r>
              <a:rPr lang="nl-NL" sz="2800" dirty="0"/>
              <a:t>Bedenk 10 dingen die je daarvan allemaal moet kopen en wat die kosten. </a:t>
            </a:r>
          </a:p>
          <a:p>
            <a:pPr algn="ctr"/>
            <a:endParaRPr lang="nl-NL" sz="2800" dirty="0"/>
          </a:p>
        </p:txBody>
      </p:sp>
    </p:spTree>
    <p:extLst>
      <p:ext uri="{BB962C8B-B14F-4D97-AF65-F5344CB8AC3E}">
        <p14:creationId xmlns:p14="http://schemas.microsoft.com/office/powerpoint/2010/main" val="1484190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Geschiedenis</a:t>
            </a:r>
          </a:p>
        </p:txBody>
      </p:sp>
      <p:sp>
        <p:nvSpPr>
          <p:cNvPr id="3" name="Tijdelijke aanduiding voor inhoud 2"/>
          <p:cNvSpPr>
            <a:spLocks noGrp="1"/>
          </p:cNvSpPr>
          <p:nvPr>
            <p:ph idx="1"/>
          </p:nvPr>
        </p:nvSpPr>
        <p:spPr>
          <a:xfrm>
            <a:off x="628650" y="1825625"/>
            <a:ext cx="3943350" cy="4351338"/>
          </a:xfrm>
        </p:spPr>
        <p:txBody>
          <a:bodyPr>
            <a:normAutofit lnSpcReduction="10000"/>
          </a:bodyPr>
          <a:lstStyle/>
          <a:p>
            <a:pPr>
              <a:buNone/>
            </a:pPr>
            <a:r>
              <a:rPr lang="nl-NL" dirty="0"/>
              <a:t>1970 ontstaan in Verenigde Staten</a:t>
            </a:r>
          </a:p>
          <a:p>
            <a:pPr>
              <a:buNone/>
            </a:pPr>
            <a:endParaRPr lang="nl-NL" dirty="0"/>
          </a:p>
          <a:p>
            <a:pPr>
              <a:buNone/>
            </a:pPr>
            <a:r>
              <a:rPr lang="nl-NL" dirty="0"/>
              <a:t>Europa: </a:t>
            </a:r>
          </a:p>
          <a:p>
            <a:r>
              <a:rPr lang="nl-NL" dirty="0"/>
              <a:t>Frankrijk 1</a:t>
            </a:r>
            <a:r>
              <a:rPr lang="nl-NL" baseline="30000" dirty="0"/>
              <a:t>e</a:t>
            </a:r>
            <a:r>
              <a:rPr lang="nl-NL" dirty="0"/>
              <a:t> voedselbank 1984, België 1986</a:t>
            </a:r>
          </a:p>
          <a:p>
            <a:r>
              <a:rPr lang="nl-NL" dirty="0"/>
              <a:t>Nu:   Bijna 3000  in heel Europa</a:t>
            </a:r>
          </a:p>
          <a:p>
            <a:pPr>
              <a:buNone/>
            </a:pPr>
            <a:endParaRPr lang="nl-NL" dirty="0"/>
          </a:p>
          <a:p>
            <a:pPr>
              <a:buNone/>
            </a:pPr>
            <a:r>
              <a:rPr lang="nl-NL" dirty="0"/>
              <a:t>Nederland:</a:t>
            </a:r>
          </a:p>
          <a:p>
            <a:r>
              <a:rPr lang="nl-NL" dirty="0"/>
              <a:t>1</a:t>
            </a:r>
            <a:r>
              <a:rPr lang="nl-NL" baseline="30000" dirty="0"/>
              <a:t>e</a:t>
            </a:r>
            <a:r>
              <a:rPr lang="nl-NL" dirty="0"/>
              <a:t> voedselbank 2002 (Rotterdam)</a:t>
            </a:r>
          </a:p>
          <a:p>
            <a:r>
              <a:rPr lang="nl-NL" dirty="0"/>
              <a:t>Nu: 172 Voedselbanken, </a:t>
            </a:r>
          </a:p>
          <a:p>
            <a:pPr>
              <a:buNone/>
            </a:pPr>
            <a:r>
              <a:rPr lang="nl-NL" dirty="0"/>
              <a:t>        vrijwel overal in NL</a:t>
            </a:r>
          </a:p>
          <a:p>
            <a:pPr>
              <a:buNone/>
            </a:pPr>
            <a:endParaRPr lang="nl-NL" dirty="0"/>
          </a:p>
        </p:txBody>
      </p:sp>
      <p:pic>
        <p:nvPicPr>
          <p:cNvPr id="5" name="il_fi" descr="http://www.grootsneek.nl/wp-content/uploads/2011/03/voedselbank-foto-landelijke-clientenraad.jpg"/>
          <p:cNvPicPr/>
          <p:nvPr/>
        </p:nvPicPr>
        <p:blipFill>
          <a:blip r:embed="rId2" cstate="print"/>
          <a:srcRect/>
          <a:stretch>
            <a:fillRect/>
          </a:stretch>
        </p:blipFill>
        <p:spPr bwMode="auto">
          <a:xfrm>
            <a:off x="4932040" y="2780928"/>
            <a:ext cx="3366120" cy="2260848"/>
          </a:xfrm>
          <a:prstGeom prst="rect">
            <a:avLst/>
          </a:prstGeom>
          <a:noFill/>
          <a:ln w="9525">
            <a:noFill/>
            <a:miter lim="800000"/>
            <a:headEnd/>
            <a:tailEnd/>
          </a:ln>
        </p:spPr>
      </p:pic>
    </p:spTree>
  </p:cSld>
  <p:clrMapOvr>
    <a:masterClrMapping/>
  </p:clrMapOvr>
  <p:transition/>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TotalTime>
  <Words>1197</Words>
  <Application>Microsoft Office PowerPoint</Application>
  <PresentationFormat>Diavoorstelling (4:3)</PresentationFormat>
  <Paragraphs>142</Paragraphs>
  <Slides>21</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21</vt:i4>
      </vt:variant>
    </vt:vector>
  </HeadingPairs>
  <TitlesOfParts>
    <vt:vector size="25" baseType="lpstr">
      <vt:lpstr>Arial</vt:lpstr>
      <vt:lpstr>Calibri</vt:lpstr>
      <vt:lpstr>Calibri Light</vt:lpstr>
      <vt:lpstr>Kantoorthema</vt:lpstr>
      <vt:lpstr>            </vt:lpstr>
      <vt:lpstr>Wat doen we in deze les over de Voedselbank?</vt:lpstr>
      <vt:lpstr>Voor wie is de voedselbank?</vt:lpstr>
      <vt:lpstr>Voor wie is de voedselbank?</vt:lpstr>
      <vt:lpstr>Voor wie is de voedselbank?</vt:lpstr>
      <vt:lpstr>De Voedselbank geeft elke week een voedselpakket aan mensen die in armoede leven</vt:lpstr>
      <vt:lpstr>Voor wie is de voedselbank?</vt:lpstr>
      <vt:lpstr>Hoe veel, of liever, hoe weinig, is dat eigenlijk?</vt:lpstr>
      <vt:lpstr>Geschiedenis</vt:lpstr>
      <vt:lpstr>Hoe zamelt de voedselbank in?</vt:lpstr>
      <vt:lpstr>Wat heeft de voedselbank NODIG? Bedenk minstens 10 dingen</vt:lpstr>
      <vt:lpstr>Wat zie je allemaal in het kratje zitten?</vt:lpstr>
      <vt:lpstr>PowerPoint-presentatie</vt:lpstr>
      <vt:lpstr>Waar werken wij?</vt:lpstr>
      <vt:lpstr>Waar is de  voedselbank?</vt:lpstr>
      <vt:lpstr>De inpakploeg is hard aan het werk</vt:lpstr>
      <vt:lpstr>Chauffeurs van de Voedselbank </vt:lpstr>
      <vt:lpstr>Voedsel inzamelen </vt:lpstr>
      <vt:lpstr>Film over de Voedselbank</vt:lpstr>
      <vt:lpstr>Wie heeft er nog vragen?</vt:lpstr>
      <vt:lpstr>Voor volgende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benschop</dc:creator>
  <cp:lastModifiedBy>Marion Lankheet</cp:lastModifiedBy>
  <cp:revision>63</cp:revision>
  <dcterms:created xsi:type="dcterms:W3CDTF">2022-01-12T10:04:00Z</dcterms:created>
  <dcterms:modified xsi:type="dcterms:W3CDTF">2022-10-19T12:02:16Z</dcterms:modified>
</cp:coreProperties>
</file>