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78" r:id="rId3"/>
    <p:sldId id="380" r:id="rId4"/>
    <p:sldId id="379" r:id="rId5"/>
    <p:sldId id="302" r:id="rId6"/>
    <p:sldId id="259" r:id="rId7"/>
    <p:sldId id="361" r:id="rId8"/>
    <p:sldId id="377" r:id="rId9"/>
    <p:sldId id="382" r:id="rId10"/>
    <p:sldId id="340" r:id="rId11"/>
    <p:sldId id="325" r:id="rId12"/>
    <p:sldId id="346" r:id="rId13"/>
    <p:sldId id="371" r:id="rId14"/>
    <p:sldId id="290" r:id="rId15"/>
    <p:sldId id="337" r:id="rId16"/>
    <p:sldId id="301" r:id="rId17"/>
    <p:sldId id="381" r:id="rId18"/>
    <p:sldId id="357" r:id="rId19"/>
    <p:sldId id="326" r:id="rId20"/>
    <p:sldId id="278" r:id="rId21"/>
    <p:sldId id="264" r:id="rId22"/>
    <p:sldId id="352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Pau Cloud52" initials="PC" lastIdx="3" clrIdx="0">
    <p:extLst>
      <p:ext uri="{19B8F6BF-5375-455C-9EA6-DF929625EA0E}">
        <p15:presenceInfo xmlns:p15="http://schemas.microsoft.com/office/powerpoint/2012/main" userId="6781cdd436b499f9" providerId="Windows Live"/>
      </p:ext>
    </p:extLst>
  </p:cmAuthor>
  <p:cmAuthor id="2" name="Pien de Ruig" initials="" lastIdx="1" clrIdx="1"/>
  <p:cmAuthor id="3" name="sasjakamil sasjakamil" initials="ss" lastIdx="1" clrIdx="2">
    <p:extLst>
      <p:ext uri="{19B8F6BF-5375-455C-9EA6-DF929625EA0E}">
        <p15:presenceInfo xmlns:p15="http://schemas.microsoft.com/office/powerpoint/2012/main" userId="a5228af8bd4895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40B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0" autoAdjust="0"/>
    <p:restoredTop sz="86034" autoAdjust="0"/>
  </p:normalViewPr>
  <p:slideViewPr>
    <p:cSldViewPr>
      <p:cViewPr varScale="1">
        <p:scale>
          <a:sx n="98" d="100"/>
          <a:sy n="98" d="100"/>
        </p:scale>
        <p:origin x="19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54494275172397E-2"/>
          <c:y val="4.01614399984557E-2"/>
          <c:w val="0.83957345911471204"/>
          <c:h val="0.74321921211360797"/>
        </c:manualLayout>
      </c:layout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D0-794F-8EA6-35FFA9AA10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D0-794F-8EA6-35FFA9AA10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2D0-794F-8EA6-35FFA9AA10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Van Voedselbank Nederland</c:v>
                </c:pt>
                <c:pt idx="1">
                  <c:v>Uit Nijmegen, acties derden</c:v>
                </c:pt>
                <c:pt idx="2">
                  <c:v>Bijkopen met donaties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D0-794F-8EA6-35FFA9AA1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528205713416299E-2"/>
          <c:y val="0.82646073460622804"/>
          <c:w val="0.95889205878250805"/>
          <c:h val="5.9712208061060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918BB-7223-8549-B80B-63BFC8DDBE60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86DD-061F-3A46-A093-D8AF373C7A4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3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86DD-061F-3A46-A093-D8AF373C7A4D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95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Niemand wordt betaald. Ook bestuursleden niet.  </a:t>
            </a:r>
          </a:p>
          <a:p>
            <a:r>
              <a:rPr lang="nl-NL" dirty="0"/>
              <a:t>Het</a:t>
            </a:r>
            <a:r>
              <a:rPr lang="nl-NL" baseline="0" dirty="0"/>
              <a:t> aantal voedselbanken neemt nog altijd toe, maar minimaal. Veelal zijn het grote uitgiftepunten die verzelfstandigd worden.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Voedselbanken zijn in meer dan 96% van alle gemeenten vertegenwoordigd. Er kan maar 1 voedselbank in een gemeente aanwezig zijn. Door gemeentelijke herindelingen schommelt het getal (365) in de tijd. </a:t>
            </a:r>
            <a:r>
              <a:rPr lang="nl-NL" dirty="0"/>
              <a:t>Er zit altijd een voedselbank in de buurt</a:t>
            </a:r>
          </a:p>
          <a:p>
            <a:endParaRPr lang="nl-NL" baseline="0" dirty="0"/>
          </a:p>
          <a:p>
            <a:r>
              <a:rPr lang="nl-NL" baseline="0" dirty="0"/>
              <a:t>In 2018 zal het aantal regionale distributie centra worden uitgebreid tot 11.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00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EF7102"/>
              </a:buClr>
              <a:buNone/>
            </a:pPr>
            <a:endParaRPr lang="nl-NL" dirty="0">
              <a:effectLst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16065-946A-224F-B9C3-6A279338D1C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718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Kerncijfers</a:t>
            </a:r>
          </a:p>
          <a:p>
            <a:endParaRPr lang="nl-NL" dirty="0"/>
          </a:p>
          <a:p>
            <a:r>
              <a:rPr lang="nl-NL" dirty="0"/>
              <a:t>WELKE? OVER VOEDSELBANKEN ORGANISATIE? OVER KLANTEN?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96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96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35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52736"/>
            <a:ext cx="7886700" cy="6379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19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1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78196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10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7886700" cy="85397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06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663277"/>
            <a:ext cx="7886700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99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77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2949178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9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2949178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58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70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178F-A233-46E4-97E4-7EA4F2728314}" type="datetimeFigureOut">
              <a:rPr lang="nl-NL" smtClean="0"/>
              <a:pPr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1D50EC-6F6A-A445-A6FD-764F8E4587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418"/>
            <a:ext cx="3206513" cy="6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edselbanknijmegen.nl/2022/nieuwe-video-van-onze-voedselbank/" TargetMode="External"/><Relationship Id="rId2" Type="http://schemas.openxmlformats.org/officeDocument/2006/relationships/hyperlink" Target="https://youtu.be/7xf479Xu_F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mentegenvoedselverspilling.nl/" TargetMode="External"/><Relationship Id="rId5" Type="http://schemas.openxmlformats.org/officeDocument/2006/relationships/hyperlink" Target="https://voedselbankennederland.nl/" TargetMode="External"/><Relationship Id="rId4" Type="http://schemas.openxmlformats.org/officeDocument/2006/relationships/hyperlink" Target="https://www.voedselbanknijmegen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bud.nl/consumenten/wat-geeft-u-uit-aan-voedin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3284984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4" name="Afbeelding 3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C37D7227-67E2-42B1-B1B9-43A7AC0A9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316416" cy="5544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ttp://www.voedselbankennederland.nl/images/stories/kaartje-nl-klein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208" y="1052736"/>
            <a:ext cx="3874740" cy="444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369" y="1412776"/>
            <a:ext cx="6829960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Waar zitten de </a:t>
            </a:r>
            <a:br>
              <a:rPr lang="nl-NL" b="1" dirty="0">
                <a:solidFill>
                  <a:srgbClr val="F5640B"/>
                </a:solidFill>
              </a:rPr>
            </a:br>
            <a:r>
              <a:rPr lang="nl-NL" b="1" dirty="0">
                <a:solidFill>
                  <a:srgbClr val="F5640B"/>
                </a:solidFill>
              </a:rPr>
              <a:t>voedselbanken?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276872"/>
            <a:ext cx="7886700" cy="4351338"/>
          </a:xfrm>
        </p:spPr>
        <p:txBody>
          <a:bodyPr/>
          <a:lstStyle/>
          <a:p>
            <a:pPr>
              <a:buNone/>
            </a:pPr>
            <a:endParaRPr lang="nl-NL" dirty="0"/>
          </a:p>
          <a:p>
            <a:r>
              <a:rPr lang="nl-NL" dirty="0"/>
              <a:t>Verdeeld in regio’s </a:t>
            </a:r>
          </a:p>
          <a:p>
            <a:r>
              <a:rPr lang="nl-NL" dirty="0"/>
              <a:t>Nijmegen hoort bij de regio Arnhem</a:t>
            </a:r>
          </a:p>
          <a:p>
            <a:r>
              <a:rPr lang="nl-NL" dirty="0"/>
              <a:t>Iedere </a:t>
            </a:r>
            <a:r>
              <a:rPr lang="nl-NL" dirty="0" err="1"/>
              <a:t>voedselbank</a:t>
            </a:r>
            <a:r>
              <a:rPr lang="nl-NL" dirty="0"/>
              <a:t> aparte stichting</a:t>
            </a: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57899"/>
            <a:ext cx="3045296" cy="202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3943350" cy="637953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F5640B"/>
                </a:solidFill>
              </a:rPr>
              <a:t>Waar werken wij?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136A7E-CBDB-0049-89EA-DF290B1057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059"/>
          <a:stretch/>
        </p:blipFill>
        <p:spPr>
          <a:xfrm>
            <a:off x="3635896" y="0"/>
            <a:ext cx="5544616" cy="685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06694"/>
            <a:ext cx="2935238" cy="4351338"/>
          </a:xfrm>
        </p:spPr>
        <p:txBody>
          <a:bodyPr>
            <a:normAutofit fontScale="85000" lnSpcReduction="10000"/>
          </a:bodyPr>
          <a:lstStyle/>
          <a:p>
            <a:r>
              <a:rPr lang="nl-NL" sz="2400" dirty="0"/>
              <a:t>Loods </a:t>
            </a:r>
            <a:r>
              <a:rPr lang="nl-NL" sz="2400" dirty="0" err="1"/>
              <a:t>Winkelsteegseweg</a:t>
            </a:r>
            <a:r>
              <a:rPr lang="nl-NL" sz="2400" dirty="0"/>
              <a:t> 144 b</a:t>
            </a:r>
          </a:p>
          <a:p>
            <a:endParaRPr lang="nl-NL" sz="2400" dirty="0"/>
          </a:p>
          <a:p>
            <a:r>
              <a:rPr lang="nl-NL" sz="2400" b="1" dirty="0"/>
              <a:t>5 </a:t>
            </a:r>
            <a:r>
              <a:rPr lang="nl-NL" sz="2400" dirty="0"/>
              <a:t>uitgiftepunten vrijdag Nijmegen </a:t>
            </a:r>
          </a:p>
          <a:p>
            <a:endParaRPr lang="nl-NL" sz="2400" dirty="0"/>
          </a:p>
          <a:p>
            <a:r>
              <a:rPr lang="nl-NL" sz="2400" b="1" dirty="0"/>
              <a:t>2</a:t>
            </a:r>
            <a:r>
              <a:rPr lang="nl-NL" sz="2400" dirty="0"/>
              <a:t> uitgiftepunten vrijdag in Elst en Zetten</a:t>
            </a:r>
          </a:p>
          <a:p>
            <a:endParaRPr lang="nl-NL" sz="2400" dirty="0"/>
          </a:p>
          <a:p>
            <a:r>
              <a:rPr lang="nl-NL" sz="2400" b="1" dirty="0"/>
              <a:t>1</a:t>
            </a:r>
            <a:r>
              <a:rPr lang="nl-NL" sz="2400" dirty="0"/>
              <a:t> uitgiftepunt woensdag in de </a:t>
            </a:r>
            <a:r>
              <a:rPr lang="nl-NL" sz="2400" dirty="0" err="1"/>
              <a:t>Goffert</a:t>
            </a:r>
            <a:endParaRPr lang="nl-NL" sz="2400" dirty="0"/>
          </a:p>
          <a:p>
            <a:endParaRPr lang="nl-NL" sz="2400" dirty="0"/>
          </a:p>
          <a:p>
            <a:r>
              <a:rPr lang="nl-NL" sz="2400" b="1" dirty="0"/>
              <a:t>1</a:t>
            </a:r>
            <a:r>
              <a:rPr lang="nl-NL" sz="2400" dirty="0"/>
              <a:t> uitgiftepunt woensdag in Nijmegen-Noord</a:t>
            </a:r>
          </a:p>
          <a:p>
            <a:endParaRPr lang="nl-NL" sz="2400" dirty="0"/>
          </a:p>
        </p:txBody>
      </p:sp>
      <p:pic>
        <p:nvPicPr>
          <p:cNvPr id="6" name="Graphic 5" descr="Markering">
            <a:extLst>
              <a:ext uri="{FF2B5EF4-FFF2-40B4-BE49-F238E27FC236}">
                <a16:creationId xmlns:a16="http://schemas.microsoft.com/office/drawing/2014/main" id="{70098A66-B486-4B59-AB50-5D5A8B38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4632" y="2996952"/>
            <a:ext cx="685800" cy="4320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04800" y="1219200"/>
            <a:ext cx="862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2"/>
                </a:solidFill>
              </a:rPr>
              <a:t>Nijmegen-Overbetuwe 2021</a:t>
            </a:r>
            <a:r>
              <a:rPr lang="nl-NL" sz="2000" dirty="0"/>
              <a:t>:  9 uitgiftepunten, 220 vrijwilligers, ca. 820 pakketten per week (2000 mensen waarvan ongeveer 700 kinderen)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99592" y="2276872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LANDELIJK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E79E2-BD63-4AD5-B420-DC2A5543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5" y="2646204"/>
            <a:ext cx="72548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97166"/>
            <a:ext cx="7223987" cy="478465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Hoe werkt het op een uitgiftepunt?</a:t>
            </a:r>
            <a:br>
              <a:rPr lang="nl-NL" b="1" dirty="0">
                <a:solidFill>
                  <a:srgbClr val="F5640B"/>
                </a:solidFill>
              </a:rPr>
            </a:br>
            <a:endParaRPr lang="nl-NL" b="1" dirty="0">
              <a:solidFill>
                <a:srgbClr val="F5640B"/>
              </a:solidFill>
            </a:endParaRPr>
          </a:p>
        </p:txBody>
      </p:sp>
      <p:pic>
        <p:nvPicPr>
          <p:cNvPr id="7" name="Afbeelding 6" descr="Afbeelding met binnen, plafond, tafel, keuken&#10;&#10;Automatisch gegenereerde beschrijving">
            <a:extLst>
              <a:ext uri="{FF2B5EF4-FFF2-40B4-BE49-F238E27FC236}">
                <a16:creationId xmlns:a16="http://schemas.microsoft.com/office/drawing/2014/main" id="{3E2E2697-CAD4-4203-8DE2-A54BFF561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61" y="2645037"/>
            <a:ext cx="2915310" cy="21864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58D36A-97B7-4674-9B5E-476CC799D040}"/>
              </a:ext>
            </a:extLst>
          </p:cNvPr>
          <p:cNvSpPr txBox="1"/>
          <p:nvPr/>
        </p:nvSpPr>
        <p:spPr>
          <a:xfrm>
            <a:off x="467544" y="2276872"/>
            <a:ext cx="3721895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000" dirty="0"/>
              <a:t>Huishoudens krijgen een kratje artikelen afgestemd op de omvang van hun huishouden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000" dirty="0"/>
              <a:t>Ze mogen zelf kiezen voor wel of geen vlees en welk vlees, voor zuivelproducten en voor – waar beschikbaar -  extra groenten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638869F-3FF8-40EF-B656-538CF124FD24}"/>
              </a:ext>
            </a:extLst>
          </p:cNvPr>
          <p:cNvSpPr txBox="1"/>
          <p:nvPr/>
        </p:nvSpPr>
        <p:spPr>
          <a:xfrm>
            <a:off x="5684578" y="5700927"/>
            <a:ext cx="1101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>
                <a:solidFill>
                  <a:schemeClr val="bg1"/>
                </a:solidFill>
              </a:rPr>
              <a:t>Uitgiftepunt Zetten</a:t>
            </a:r>
          </a:p>
        </p:txBody>
      </p:sp>
    </p:spTree>
    <p:extLst>
      <p:ext uri="{BB962C8B-B14F-4D97-AF65-F5344CB8AC3E}">
        <p14:creationId xmlns:p14="http://schemas.microsoft.com/office/powerpoint/2010/main" val="32705850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759682" y="914400"/>
            <a:ext cx="8277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Voedselbanken NL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5968DA7-B6A0-3C48-B310-7C1137E9EA2A}"/>
              </a:ext>
            </a:extLst>
          </p:cNvPr>
          <p:cNvSpPr txBox="1"/>
          <p:nvPr/>
        </p:nvSpPr>
        <p:spPr>
          <a:xfrm>
            <a:off x="315686" y="1893676"/>
            <a:ext cx="41367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Streven naar zoveel mogelijk verse producten zoals groente, fruit, vlees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Daarnaast moet veel lang houdbaar zijn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Aanvulling, geen compleet pakket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Geen salariskosten: alleen vrijwilligers</a:t>
            </a:r>
          </a:p>
          <a:p>
            <a:endParaRPr lang="nl-NL" sz="1600" dirty="0">
              <a:solidFill>
                <a:srgbClr val="EF710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 huur, transport, verzekeringen</a:t>
            </a:r>
          </a:p>
          <a:p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775712-0AF8-4400-B498-42906125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910" y="817668"/>
            <a:ext cx="367240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5030" y="260648"/>
            <a:ext cx="5179458" cy="637953"/>
          </a:xfrm>
        </p:spPr>
        <p:txBody>
          <a:bodyPr>
            <a:normAutofit fontScale="90000"/>
          </a:bodyPr>
          <a:lstStyle/>
          <a:p>
            <a:r>
              <a:rPr lang="nl-NL" sz="2800" b="1" dirty="0">
                <a:solidFill>
                  <a:srgbClr val="F5640B"/>
                </a:solidFill>
              </a:rPr>
              <a:t>Hoe krijgt </a:t>
            </a:r>
            <a:r>
              <a:rPr lang="nl-NL" sz="2800" b="1" dirty="0" err="1">
                <a:solidFill>
                  <a:srgbClr val="F5640B"/>
                </a:solidFill>
              </a:rPr>
              <a:t>Nijmegen-Overbetuwe</a:t>
            </a:r>
            <a:r>
              <a:rPr lang="nl-NL" sz="2800" b="1" dirty="0">
                <a:solidFill>
                  <a:srgbClr val="F5640B"/>
                </a:solidFill>
              </a:rPr>
              <a:t> haar voedsel?</a:t>
            </a:r>
          </a:p>
        </p:txBody>
      </p:sp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/>
          <a:srcRect r="16528"/>
          <a:stretch/>
        </p:blipFill>
        <p:spPr>
          <a:xfrm>
            <a:off x="3431890" y="4772321"/>
            <a:ext cx="2091787" cy="1883265"/>
          </a:xfrm>
          <a:prstGeom prst="rect">
            <a:avLst/>
          </a:prstGeom>
        </p:spPr>
      </p:pic>
      <p:graphicFrame>
        <p:nvGraphicFramePr>
          <p:cNvPr id="11" name="Tijdelijke aanduiding voor inhoud 3">
            <a:extLst>
              <a:ext uri="{FF2B5EF4-FFF2-40B4-BE49-F238E27FC236}">
                <a16:creationId xmlns:a16="http://schemas.microsoft.com/office/drawing/2014/main" id="{5788B270-9284-4845-83F9-CE2D6D00C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009995"/>
              </p:ext>
            </p:extLst>
          </p:nvPr>
        </p:nvGraphicFramePr>
        <p:xfrm>
          <a:off x="683568" y="908720"/>
          <a:ext cx="752666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De bronafbeelding bekijk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768429"/>
            <a:ext cx="3053713" cy="190857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60" y="4783378"/>
            <a:ext cx="278343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voedsel, gevuld, tafel&#10;&#10;Automatisch gegenereerde beschrijving">
            <a:extLst>
              <a:ext uri="{FF2B5EF4-FFF2-40B4-BE49-F238E27FC236}">
                <a16:creationId xmlns:a16="http://schemas.microsoft.com/office/drawing/2014/main" id="{859DF27A-3993-4540-BF97-B824DE7A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05" y="2016845"/>
            <a:ext cx="3898563" cy="3212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53" r="39365" b="1"/>
          <a:stretch/>
        </p:blipFill>
        <p:spPr>
          <a:xfrm flipH="1">
            <a:off x="4515925" y="5777612"/>
            <a:ext cx="154184" cy="1566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A82D5A6-E0AA-1F4E-8858-3BEB250ADE82}"/>
              </a:ext>
            </a:extLst>
          </p:cNvPr>
          <p:cNvSpPr txBox="1"/>
          <p:nvPr/>
        </p:nvSpPr>
        <p:spPr>
          <a:xfrm>
            <a:off x="1338943" y="1129393"/>
            <a:ext cx="596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Voedselverspilling NL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F020660-3C2F-1249-B541-0D00CB6CF6E9}"/>
              </a:ext>
            </a:extLst>
          </p:cNvPr>
          <p:cNvSpPr txBox="1"/>
          <p:nvPr/>
        </p:nvSpPr>
        <p:spPr>
          <a:xfrm>
            <a:off x="103611" y="1837280"/>
            <a:ext cx="42627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miljard kilo voedsel verspild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kilo p.p. per jaar (in 2010 nog 48 kg, dus het is verbeterd)</a:t>
            </a:r>
          </a:p>
          <a:p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Brood, zuivel, groente, fruit, aardappelen meest verspild.</a:t>
            </a:r>
          </a:p>
          <a:p>
            <a:pPr marL="285750" indent="-285750">
              <a:buFont typeface="Wingdings" pitchFamily="2" charset="2"/>
              <a:buChar char="Ø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 winkels doneren voedsel rond houdbaarheidsdatum aan de voedselbank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pakken verspilling nu ook aan door korting te geven aan klanten.  Positief, maar daardoor minder beschikbaar voor de voedselbanken</a:t>
            </a:r>
          </a:p>
          <a:p>
            <a:endParaRPr lang="nl-NL" sz="14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41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B442E-CFED-436C-BFC5-68E5E00F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F5640B"/>
                </a:solidFill>
              </a:rPr>
              <a:t>Tevredenheid over de Voedselbank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44D97D-5A7B-4067-BC75-27082928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16089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600" dirty="0">
                <a:ea typeface="Cambria" panose="02040503050406030204" pitchFamily="18" charset="0"/>
                <a:cs typeface="Times New Roman" panose="02020603050405020304" pitchFamily="18" charset="0"/>
              </a:rPr>
              <a:t>Het merendeel van de mensen is tevreden. </a:t>
            </a:r>
          </a:p>
          <a:p>
            <a:pPr marL="0" indent="0">
              <a:buNone/>
            </a:pPr>
            <a:endParaRPr lang="nl-NL" sz="26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600" dirty="0">
                <a:cs typeface="Cambria"/>
              </a:rPr>
              <a:t>Toch zijn er weigeraars: </a:t>
            </a:r>
          </a:p>
          <a:p>
            <a:endParaRPr lang="nl-NL" dirty="0"/>
          </a:p>
          <a:p>
            <a:r>
              <a:rPr lang="nl-NL" dirty="0"/>
              <a:t>Trots: “Het 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voedsel is niet van goede kwaliteit (over de datum, afgedankt)”</a:t>
            </a:r>
            <a:endParaRPr lang="nl-NL" dirty="0"/>
          </a:p>
          <a:p>
            <a:r>
              <a:rPr lang="nl-NL" dirty="0"/>
              <a:t>Schaamte: “</a:t>
            </a: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 Voedselbank is voor mensen die het echt nodig hebben”</a:t>
            </a:r>
            <a:endParaRPr lang="nl-NL" dirty="0"/>
          </a:p>
          <a:p>
            <a:r>
              <a:rPr lang="nl-NL" dirty="0"/>
              <a:t>Optimisme: “</a:t>
            </a: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et zal snel wel weer beter gaan”</a:t>
            </a:r>
          </a:p>
          <a:p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Informatie van Bindkracht10, een van onze verwijzers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014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123F1-CD8B-4157-B111-3D2C3BA0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5640B"/>
                </a:solidFill>
              </a:rPr>
              <a:t>Samenwerking met externen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7207C3-B62F-4086-A201-42E6A3684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800" dirty="0"/>
              <a:t>Voedsel voor deze huishoudens is maar één van de oplossingen. Andere mogelijkheden voor steun: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Stichting Jarige Job, waardoor ieder kind een pakket krijgt met de verjaardag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Stichting Leergeld, (in gemeente Nijmegen)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Kledingbank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Wereldvrouwenhuis </a:t>
            </a:r>
            <a:r>
              <a:rPr lang="nl-NL" sz="1800" dirty="0" err="1"/>
              <a:t>Mariam</a:t>
            </a:r>
            <a:r>
              <a:rPr lang="nl-NL" sz="1800" dirty="0"/>
              <a:t> van Nijmegen, Stichting </a:t>
            </a:r>
            <a:r>
              <a:rPr lang="nl-NL" sz="1800" dirty="0" err="1"/>
              <a:t>NoodOpvang</a:t>
            </a:r>
            <a:r>
              <a:rPr lang="nl-NL" sz="1800" dirty="0"/>
              <a:t> (SNOV) en Stichting Gast: voedselpakketten in bijzondere situaties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800" dirty="0"/>
              <a:t> 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En daarnaast vooral: oplossen van de schulden of andere problemen die men heeft m.b.v. de hulpverleners/</a:t>
            </a:r>
            <a:r>
              <a:rPr lang="nl-NL" b="1" dirty="0" err="1"/>
              <a:t>verwijzers</a:t>
            </a:r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659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119814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Kijken hoe de Voedselbank Nijmegen-Overbetuwe werkt?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 algn="l">
              <a:buNone/>
            </a:pPr>
            <a:r>
              <a:rPr lang="nl-NL" b="0" i="0" u="none" strike="noStrike" dirty="0">
                <a:solidFill>
                  <a:srgbClr val="F57921"/>
                </a:solidFill>
                <a:effectLst/>
                <a:latin typeface="Trebuchet MS" panose="020B0603020202020204" pitchFamily="34" charset="0"/>
                <a:hlinkClick r:id="rId3"/>
              </a:rPr>
              <a:t>https://www.voedselbanknijmegen.nl/2022/nieuwe-video-van-onze-voedselbank/</a:t>
            </a:r>
            <a:endParaRPr lang="nl-NL" b="0" i="0" dirty="0">
              <a:solidFill>
                <a:srgbClr val="746B69"/>
              </a:solidFill>
              <a:effectLst/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Voedselbank Nijmegen Overbetuwe: Schakel tussen Verspilling &amp; Armoede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Zie ook: 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>
                <a:hlinkClick r:id="rId5"/>
              </a:rPr>
              <a:t>Voedselbanken Nederland - Oog voor voedsel, hart voor mensen</a:t>
            </a:r>
            <a:endParaRPr lang="nl-NL" dirty="0"/>
          </a:p>
          <a:p>
            <a:pPr marL="0" indent="0">
              <a:buNone/>
            </a:pPr>
            <a:endParaRPr lang="nl-NL" sz="24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www.samentegenvoedselverspilling.nl</a:t>
            </a:r>
            <a:endParaRPr lang="nl-NL" sz="20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55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28600" y="3429000"/>
            <a:ext cx="7871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800" b="1" dirty="0">
              <a:solidFill>
                <a:srgbClr val="EF710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/>
              <a:buChar char="•"/>
            </a:pPr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Gezond en </a:t>
            </a:r>
          </a:p>
          <a:p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 betaalbaar eten</a:t>
            </a:r>
          </a:p>
          <a:p>
            <a:endParaRPr lang="nl-NL" sz="2800" b="1" dirty="0">
              <a:solidFill>
                <a:srgbClr val="EF710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/>
              <a:buChar char="•"/>
            </a:pPr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Voedselbank: voor wie,   </a:t>
            </a:r>
          </a:p>
          <a:p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  door wie, wat en hoe </a:t>
            </a:r>
          </a:p>
        </p:txBody>
      </p:sp>
      <p:pic>
        <p:nvPicPr>
          <p:cNvPr id="6" name="Afbeelding 5" descr="Afbeelding met tafel, gebouw, binnen, markt&#10;&#10;Automatisch gegenereerde beschrijving">
            <a:extLst>
              <a:ext uri="{FF2B5EF4-FFF2-40B4-BE49-F238E27FC236}">
                <a16:creationId xmlns:a16="http://schemas.microsoft.com/office/drawing/2014/main" id="{9CE25F2E-5427-4B87-AA25-C3EF59A76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44" y="1052736"/>
            <a:ext cx="5085301" cy="33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52736"/>
            <a:ext cx="5095478" cy="637953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rgbClr val="F5640B"/>
                </a:solidFill>
              </a:rPr>
              <a:t>Wat zijn onze dromen?</a:t>
            </a:r>
          </a:p>
        </p:txBody>
      </p:sp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266B68C-D5A3-1D44-AC31-AE9AAAE9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825625"/>
            <a:ext cx="5040560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1800" dirty="0"/>
              <a:t>Meer mensen helpen: in Nijmegen en Overbetuwe moeten er statistisch gezien meer dan 2000 gezinnen zijn die aan onze criteria voldoen. We bereiken er nu 900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Gezonder eten, want klanten van de Voedselbank eten vaak ongezond. Dit willen we verbeteren door: </a:t>
            </a:r>
          </a:p>
          <a:p>
            <a:pPr lvl="1"/>
            <a:r>
              <a:rPr lang="nl-NL" dirty="0"/>
              <a:t>  Meer kant- en klaar gezonde soepen</a:t>
            </a:r>
          </a:p>
          <a:p>
            <a:pPr lvl="1"/>
            <a:r>
              <a:rPr lang="nl-NL" dirty="0"/>
              <a:t>  Meer werken met boeren uit de buurt</a:t>
            </a:r>
          </a:p>
          <a:p>
            <a:pPr lvl="1"/>
            <a:r>
              <a:rPr lang="nl-NL" dirty="0"/>
              <a:t>  Onze klanten laten zien hoe ze lekkere en          </a:t>
            </a:r>
          </a:p>
          <a:p>
            <a:pPr marL="342900" lvl="1" indent="0">
              <a:buNone/>
            </a:pPr>
            <a:r>
              <a:rPr lang="nl-NL" dirty="0"/>
              <a:t>      gezonde dingen kunnen maken van onze </a:t>
            </a:r>
          </a:p>
          <a:p>
            <a:pPr marL="342900" lvl="1" indent="0">
              <a:buNone/>
            </a:pPr>
            <a:r>
              <a:rPr lang="nl-NL" dirty="0"/>
              <a:t>      producten (proeverij)</a:t>
            </a:r>
          </a:p>
          <a:p>
            <a:pPr lvl="1"/>
            <a:r>
              <a:rPr lang="nl-NL" dirty="0"/>
              <a:t>   Info op de website/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Winkelformule want dat is klantvriendelijker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Overbodig worden</a:t>
            </a:r>
            <a:r>
              <a:rPr lang="nl-NL" sz="1800" dirty="0"/>
              <a:t>!!!!!!!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6823EB-E3C3-3140-855C-CEEB2897C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/>
          <a:stretch/>
        </p:blipFill>
        <p:spPr>
          <a:xfrm>
            <a:off x="5979165" y="7937"/>
            <a:ext cx="3164835" cy="684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628800"/>
            <a:ext cx="4323820" cy="32386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259632" y="2707091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7200" b="1" dirty="0">
                <a:solidFill>
                  <a:srgbClr val="ED7D31"/>
                </a:solidFill>
                <a:latin typeface="Arial" charset="0"/>
                <a:ea typeface="Arial" charset="0"/>
                <a:cs typeface="Arial" charset="0"/>
              </a:rPr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3E43B-7941-4E88-81B7-477E001C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Voedingscentrum: schijf van vijf als houvast gezonde voeding</a:t>
            </a:r>
          </a:p>
        </p:txBody>
      </p:sp>
      <p:pic>
        <p:nvPicPr>
          <p:cNvPr id="4" name="Tijdelijke aanduiding voor inhoud 3" descr="De Schijf van Vijf is een voorlichtingsmodel over gezond eten, dat wetenschappelijk is onderbouwd. De Schijf van Vijf schetst kaders van een gezond eetpatroon voor de totale Nederlandse bevolking.">
            <a:extLst>
              <a:ext uri="{FF2B5EF4-FFF2-40B4-BE49-F238E27FC236}">
                <a16:creationId xmlns:a16="http://schemas.microsoft.com/office/drawing/2014/main" id="{FD06B65C-04CB-44BC-978D-4D6886BDB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1977231"/>
            <a:ext cx="5210175" cy="404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89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88162-A788-474E-87A3-9DA0F12F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 en betaalbaar 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B3EF6D-F820-420E-B112-6AEC8CABF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Volgens NIBUD en het Voedingscentrum zijn dagelijkse kosten voor gezonde voeding van een volwassene rond de 7 euro per dag; een groter huishouden is verhoudingsgewijs per persoon goedkoper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Wat geef ik uit aan voeding? - Nibud - Nationaal Instituut voor Budgetvoorlichting</a:t>
            </a:r>
            <a:endParaRPr lang="nl-NL" dirty="0"/>
          </a:p>
          <a:p>
            <a:pPr algn="l"/>
            <a:endParaRPr lang="nl-NL" b="0" i="0" dirty="0">
              <a:effectLst/>
            </a:endParaRPr>
          </a:p>
          <a:p>
            <a:pPr algn="l"/>
            <a:r>
              <a:rPr lang="nl-NL" dirty="0"/>
              <a:t> </a:t>
            </a:r>
            <a:r>
              <a:rPr lang="nl-NL" b="0" i="0" dirty="0">
                <a:effectLst/>
              </a:rPr>
              <a:t>Voorbeeld</a:t>
            </a:r>
          </a:p>
          <a:p>
            <a:pPr marL="0" indent="0" algn="l">
              <a:buNone/>
            </a:pPr>
            <a:r>
              <a:rPr lang="nl-NL" b="0" i="0" dirty="0">
                <a:effectLst/>
              </a:rPr>
              <a:t>Een gezin bestaat uit twee ouders (beiden jonger dan 50 jaar), een kind van 7 en een kind van 12 jaar oud. Per dag besteedt dit gezin aan voeding: 7,47 + 6,69 + 3,82 + </a:t>
            </a:r>
            <a:r>
              <a:rPr lang="nl-NL" dirty="0"/>
              <a:t>6,16</a:t>
            </a:r>
            <a:r>
              <a:rPr lang="nl-NL" b="0" i="0" dirty="0">
                <a:effectLst/>
              </a:rPr>
              <a:t> = </a:t>
            </a:r>
            <a:r>
              <a:rPr lang="nl-NL" dirty="0"/>
              <a:t>24,14</a:t>
            </a:r>
            <a:r>
              <a:rPr lang="nl-NL" b="0" i="0" dirty="0">
                <a:effectLst/>
              </a:rPr>
              <a:t> euro (</a:t>
            </a:r>
            <a:r>
              <a:rPr lang="nl-NL" dirty="0"/>
              <a:t>724</a:t>
            </a:r>
            <a:r>
              <a:rPr lang="nl-NL" b="0" i="0" dirty="0">
                <a:effectLst/>
              </a:rPr>
              <a:t> euro per maand)</a:t>
            </a:r>
          </a:p>
          <a:p>
            <a:endParaRPr lang="nl-NL" dirty="0"/>
          </a:p>
          <a:p>
            <a:r>
              <a:rPr lang="nl-NL" dirty="0"/>
              <a:t>Voor een grote groep mensen is dit niet te betalen. </a:t>
            </a:r>
          </a:p>
        </p:txBody>
      </p:sp>
    </p:spTree>
    <p:extLst>
      <p:ext uri="{BB962C8B-B14F-4D97-AF65-F5344CB8AC3E}">
        <p14:creationId xmlns:p14="http://schemas.microsoft.com/office/powerpoint/2010/main" val="37532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838200" y="990600"/>
            <a:ext cx="769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i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Doelstellingen </a:t>
            </a:r>
            <a:r>
              <a:rPr lang="nl-NL" sz="40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Voedselbanken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36084" y="3173015"/>
            <a:ext cx="756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EF7102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180041" y="1916832"/>
            <a:ext cx="6783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000" dirty="0"/>
              <a:t>Het bieden van directe voedselhulp aan mensen die het financieel tijdelijk echt niet redden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Voorkomen van verspilling van goed voedsel</a:t>
            </a:r>
          </a:p>
        </p:txBody>
      </p:sp>
      <p:pic>
        <p:nvPicPr>
          <p:cNvPr id="67586" name="Picture 2" descr="De bronafbeelding bekijk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674" y="3133035"/>
            <a:ext cx="4243148" cy="3182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16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dirty="0"/>
              <a:t>1970 ontstaan in Verenigde Staten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Europa: </a:t>
            </a:r>
          </a:p>
          <a:p>
            <a:r>
              <a:rPr lang="nl-NL" dirty="0"/>
              <a:t>Frankrijk 1</a:t>
            </a:r>
            <a:r>
              <a:rPr lang="nl-NL" baseline="30000" dirty="0"/>
              <a:t>e</a:t>
            </a:r>
            <a:r>
              <a:rPr lang="nl-NL" dirty="0"/>
              <a:t> voedselbank 1984, België 1986</a:t>
            </a:r>
          </a:p>
          <a:p>
            <a:r>
              <a:rPr lang="nl-NL" dirty="0"/>
              <a:t>Nu: Bijna 3000 in heel Europa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Nederland: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voedselbank 2002 (Rotterdam)</a:t>
            </a:r>
          </a:p>
          <a:p>
            <a:r>
              <a:rPr lang="nl-NL" dirty="0"/>
              <a:t>Nu: 172 Voedselbanken, </a:t>
            </a:r>
          </a:p>
          <a:p>
            <a:pPr>
              <a:buNone/>
            </a:pPr>
            <a:r>
              <a:rPr lang="nl-NL" dirty="0"/>
              <a:t>        vrijwel overal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5" name="il_fi" descr="http://www.grootsneek.nl/wp-content/uploads/2011/03/voedselbank-foto-landelijke-clientenra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89040"/>
            <a:ext cx="3366120" cy="22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A72A2-E94E-4082-9401-9BF0589B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728"/>
            <a:ext cx="8157642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Nieuwe klanten. Wanneer komt men in aanmerking?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6C4A5-B607-42FA-8462-CA1D98F8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1728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2600" b="1" dirty="0"/>
              <a:t>Wanneer komt iemand in aanmerking voor een pakket? (2022)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Wie na aftrek van vaste lasten </a:t>
            </a:r>
            <a:r>
              <a:rPr lang="nl-NL" sz="2600" i="1" dirty="0"/>
              <a:t>minder dan € 300,- per maand </a:t>
            </a:r>
            <a:r>
              <a:rPr lang="nl-NL" sz="2600" dirty="0"/>
              <a:t>overhoudt om </a:t>
            </a:r>
            <a:r>
              <a:rPr lang="nl-NL" sz="2600" b="1" dirty="0"/>
              <a:t>aan voeding en kleding </a:t>
            </a:r>
            <a:r>
              <a:rPr lang="nl-NL" sz="2600" dirty="0"/>
              <a:t>te besteden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Bestaat het huishouden uit meer dan één persoon, dan kan bij dit bedrag € 110,- per persoon worden opgeteld.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Maximaal 3 jaar, periodieke toetsingen</a:t>
            </a:r>
            <a:endParaRPr lang="nl-NL" sz="28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b="1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b="1" dirty="0"/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2600" b="1" dirty="0"/>
              <a:t>Voorbeelden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2 volwassenen zonder kinderen = € 300 + € 110 = € 410,00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2 ouders met 2 kinderen (zonder eigen inkomen) = € 300 + 3 x € 110 = € 630,00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33296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12949"/>
            <a:ext cx="7886700" cy="63795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Voor wie is de voedselbank?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783357"/>
            <a:ext cx="8229600" cy="4525963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Ongeveer 10% van de mensen met een bijstandsuitkering</a:t>
            </a:r>
          </a:p>
          <a:p>
            <a:r>
              <a:rPr lang="nl-NL" sz="2400" dirty="0"/>
              <a:t>Die het (tijdelijk)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/>
              <a:t>extra moeilijk hebben: </a:t>
            </a:r>
          </a:p>
          <a:p>
            <a:pPr lvl="1"/>
            <a:r>
              <a:rPr lang="nl-NL" sz="2100" dirty="0"/>
              <a:t>vaak hoge schulden</a:t>
            </a:r>
          </a:p>
          <a:p>
            <a:pPr lvl="1"/>
            <a:r>
              <a:rPr lang="nl-NL" sz="2100" dirty="0"/>
              <a:t>psychische problemen en/of ook verslaafd (bijv. alcohol, drugs of gokken)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725144"/>
            <a:ext cx="232916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523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D95F9-10CD-4B01-AAA1-59D769F0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6600"/>
                </a:solidFill>
              </a:rPr>
              <a:t>Inkomenstoetsing door verwijzers zoals: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680E4A-7D0E-42AF-BDA4-BC2E4EF8E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Bindkracht10</a:t>
            </a:r>
          </a:p>
          <a:p>
            <a:r>
              <a:rPr lang="nl-NL" dirty="0"/>
              <a:t>Vluchtelingenwerk</a:t>
            </a:r>
          </a:p>
          <a:p>
            <a:r>
              <a:rPr lang="nl-NL" dirty="0"/>
              <a:t>Schuldhulpverleners</a:t>
            </a:r>
          </a:p>
          <a:p>
            <a:r>
              <a:rPr lang="nl-NL" dirty="0"/>
              <a:t>Bewindvoerders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50342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1003</Words>
  <Application>Microsoft Office PowerPoint</Application>
  <PresentationFormat>Diavoorstelling (4:3)</PresentationFormat>
  <Paragraphs>162</Paragraphs>
  <Slides>22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Wingdings</vt:lpstr>
      <vt:lpstr>Kantoorthema</vt:lpstr>
      <vt:lpstr>            </vt:lpstr>
      <vt:lpstr>PowerPoint-presentatie</vt:lpstr>
      <vt:lpstr>Voedingscentrum: schijf van vijf als houvast gezonde voeding</vt:lpstr>
      <vt:lpstr>Gezond en betaalbaar eten</vt:lpstr>
      <vt:lpstr>PowerPoint-presentatie</vt:lpstr>
      <vt:lpstr>Geschiedenis</vt:lpstr>
      <vt:lpstr>Nieuwe klanten. Wanneer komt men in aanmerking?</vt:lpstr>
      <vt:lpstr>Voor wie is de voedselbank?</vt:lpstr>
      <vt:lpstr>Inkomenstoetsing door verwijzers zoals:</vt:lpstr>
      <vt:lpstr>Waar zitten de  voedselbanken?</vt:lpstr>
      <vt:lpstr>Waar werken wij?</vt:lpstr>
      <vt:lpstr>PowerPoint-presentatie</vt:lpstr>
      <vt:lpstr>Hoe werkt het op een uitgiftepunt? </vt:lpstr>
      <vt:lpstr>PowerPoint-presentatie</vt:lpstr>
      <vt:lpstr>Hoe krijgt Nijmegen-Overbetuwe haar voedsel?</vt:lpstr>
      <vt:lpstr>PowerPoint-presentatie</vt:lpstr>
      <vt:lpstr>Tevredenheid over de Voedselbank</vt:lpstr>
      <vt:lpstr>Samenwerking met externen</vt:lpstr>
      <vt:lpstr>Kijken hoe de Voedselbank Nijmegen-Overbetuwe werkt?</vt:lpstr>
      <vt:lpstr>Wat zijn onze dromen?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benschop</dc:creator>
  <cp:lastModifiedBy>Marion Lankheet</cp:lastModifiedBy>
  <cp:revision>179</cp:revision>
  <dcterms:created xsi:type="dcterms:W3CDTF">2022-01-12T10:17:55Z</dcterms:created>
  <dcterms:modified xsi:type="dcterms:W3CDTF">2022-10-19T12:11:48Z</dcterms:modified>
</cp:coreProperties>
</file>